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0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23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67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022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21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62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79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88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42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92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49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863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499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34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F06ED-E03E-4227-9A63-C24FC551F69C}" type="datetimeFigureOut">
              <a:rPr lang="zh-CN" altLang="en-US" smtClean="0"/>
              <a:t>2016/2/16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D44E-DC3A-47B9-A343-C6AC22338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39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7.jpe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bot.cc/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bot.cc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69" y="2362164"/>
            <a:ext cx="4999855" cy="304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4"/>
          <p:cNvSpPr>
            <a:spLocks noChangeArrowheads="1"/>
          </p:cNvSpPr>
          <p:nvPr/>
        </p:nvSpPr>
        <p:spPr bwMode="auto">
          <a:xfrm>
            <a:off x="6096000" y="3885977"/>
            <a:ext cx="5243464" cy="106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350" dirty="0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简介</a:t>
            </a:r>
            <a:endParaRPr lang="zh-CN" altLang="en-US" sz="6350" dirty="0">
              <a:solidFill>
                <a:schemeClr val="accent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239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>
            <a:spLocks noChangeArrowheads="1"/>
          </p:cNvSpPr>
          <p:nvPr/>
        </p:nvSpPr>
        <p:spPr bwMode="auto">
          <a:xfrm>
            <a:off x="686211" y="361214"/>
            <a:ext cx="9373049" cy="135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7000"/>
              </a:lnSpc>
              <a:spcAft>
                <a:spcPts val="847"/>
              </a:spcAft>
            </a:pPr>
            <a:r>
              <a:rPr lang="en-US" altLang="zh-CN" sz="4868" b="1" dirty="0" err="1" smtClean="0">
                <a:solidFill>
                  <a:srgbClr val="00B8EB"/>
                </a:solidFill>
                <a:latin typeface="Calibri" panose="020F0502020204030204" pitchFamily="34" charset="0"/>
              </a:rPr>
              <a:t>mBot</a:t>
            </a:r>
            <a:r>
              <a:rPr lang="zh-CN" altLang="en-US" sz="4868" b="1" dirty="0" smtClean="0">
                <a:solidFill>
                  <a:srgbClr val="00B8EB"/>
                </a:solidFill>
                <a:latin typeface="Calibri" panose="020F0502020204030204" pitchFamily="34" charset="0"/>
              </a:rPr>
              <a:t>可以带来什么</a:t>
            </a:r>
            <a:r>
              <a:rPr lang="en-US" altLang="zh-CN" sz="4868" b="1" dirty="0" smtClean="0">
                <a:solidFill>
                  <a:srgbClr val="00B8EB"/>
                </a:solidFill>
                <a:latin typeface="Calibri" panose="020F0502020204030204" pitchFamily="34" charset="0"/>
              </a:rPr>
              <a:t>?</a:t>
            </a:r>
            <a:endParaRPr lang="zh-CN" altLang="en-US" sz="4868" b="1" dirty="0">
              <a:solidFill>
                <a:srgbClr val="00B8EB"/>
              </a:solidFill>
              <a:latin typeface="Calibri" panose="020F0502020204030204" pitchFamily="34" charset="0"/>
            </a:endParaRPr>
          </a:p>
          <a:p>
            <a:endParaRPr lang="zh-CN" altLang="en-US" sz="2328" dirty="0"/>
          </a:p>
        </p:txBody>
      </p:sp>
      <p:sp>
        <p:nvSpPr>
          <p:cNvPr id="12291" name="文本框 7"/>
          <p:cNvSpPr txBox="1">
            <a:spLocks noChangeArrowheads="1"/>
          </p:cNvSpPr>
          <p:nvPr/>
        </p:nvSpPr>
        <p:spPr bwMode="auto">
          <a:xfrm>
            <a:off x="612287" y="1851288"/>
            <a:ext cx="6931923" cy="106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17" dirty="0">
                <a:latin typeface="Calibri" panose="020F0502020204030204" pitchFamily="34" charset="0"/>
              </a:rPr>
              <a:t>学校</a:t>
            </a:r>
            <a:r>
              <a:rPr lang="zh-CN" altLang="en-US" sz="2117" dirty="0" smtClean="0">
                <a:latin typeface="Calibri" panose="020F0502020204030204" pitchFamily="34" charset="0"/>
              </a:rPr>
              <a:t>：</a:t>
            </a:r>
            <a:r>
              <a:rPr lang="en-US" altLang="zh-CN" sz="2117" dirty="0" err="1" smtClean="0">
                <a:latin typeface="Calibri" panose="020F0502020204030204" pitchFamily="34" charset="0"/>
              </a:rPr>
              <a:t>mBot</a:t>
            </a:r>
            <a:r>
              <a:rPr lang="zh-CN" altLang="en-US" sz="2117" dirty="0" smtClean="0">
                <a:latin typeface="Calibri" panose="020F0502020204030204" pitchFamily="34" charset="0"/>
              </a:rPr>
              <a:t>非常适合学校用来开展教学活动、机器人社团活动。它用图形化编程、</a:t>
            </a:r>
            <a:r>
              <a:rPr lang="en-US" altLang="zh-CN" sz="2117" dirty="0" smtClean="0">
                <a:latin typeface="Calibri" panose="020F0502020204030204" pitchFamily="34" charset="0"/>
              </a:rPr>
              <a:t>RJ25</a:t>
            </a:r>
            <a:r>
              <a:rPr lang="zh-CN" altLang="en-US" sz="2117" dirty="0" smtClean="0">
                <a:latin typeface="Calibri" panose="020F0502020204030204" pitchFamily="34" charset="0"/>
              </a:rPr>
              <a:t>连线，可以让孩子们很快进入丰富的机械 、电子和编程的世界！</a:t>
            </a:r>
            <a:endParaRPr lang="zh-CN" altLang="en-US" sz="2117" dirty="0">
              <a:latin typeface="Calibri" panose="020F0502020204030204" pitchFamily="34" charset="0"/>
            </a:endParaRPr>
          </a:p>
        </p:txBody>
      </p:sp>
      <p:sp>
        <p:nvSpPr>
          <p:cNvPr id="12292" name="文本框 8"/>
          <p:cNvSpPr txBox="1">
            <a:spLocks noChangeArrowheads="1"/>
          </p:cNvSpPr>
          <p:nvPr/>
        </p:nvSpPr>
        <p:spPr bwMode="auto">
          <a:xfrm>
            <a:off x="612288" y="3353398"/>
            <a:ext cx="6474947" cy="139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17" dirty="0" smtClean="0">
                <a:latin typeface="Calibri" panose="020F0502020204030204" pitchFamily="34" charset="0"/>
              </a:rPr>
              <a:t>家庭</a:t>
            </a:r>
            <a:r>
              <a:rPr lang="en-US" altLang="zh-CN" sz="2117" dirty="0" smtClean="0">
                <a:latin typeface="Calibri" panose="020F0502020204030204" pitchFamily="34" charset="0"/>
              </a:rPr>
              <a:t>: </a:t>
            </a:r>
            <a:r>
              <a:rPr lang="zh-CN" altLang="en-US" sz="2117" dirty="0" smtClean="0">
                <a:latin typeface="Calibri" panose="020F0502020204030204" pitchFamily="34" charset="0"/>
              </a:rPr>
              <a:t>兴趣是孩子最好的老师，</a:t>
            </a:r>
            <a:r>
              <a:rPr lang="en-US" altLang="zh-CN" sz="2117" dirty="0" err="1" smtClean="0">
                <a:latin typeface="Calibri" panose="020F0502020204030204" pitchFamily="34" charset="0"/>
              </a:rPr>
              <a:t>mBot</a:t>
            </a:r>
            <a:r>
              <a:rPr lang="zh-CN" altLang="en-US" sz="2117" dirty="0" smtClean="0">
                <a:latin typeface="Calibri" panose="020F0502020204030204" pitchFamily="34" charset="0"/>
              </a:rPr>
              <a:t>可以做一款非常优秀的亲子、家用机器人玩具、教具。可以帮助孩子提高观察力，动手实践能力、发现问题和解决问题的能力，在培养创造力、想象力、思维能力和学习能力。</a:t>
            </a:r>
            <a:endParaRPr lang="zh-CN" altLang="en-US" sz="2328" dirty="0"/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612289" y="5181302"/>
            <a:ext cx="6340542" cy="110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17" dirty="0" smtClean="0">
                <a:latin typeface="Calibri" panose="020F0502020204030204" pitchFamily="34" charset="0"/>
              </a:rPr>
              <a:t>初学者</a:t>
            </a:r>
            <a:r>
              <a:rPr lang="en-US" altLang="zh-CN" sz="2117" dirty="0" smtClean="0">
                <a:latin typeface="Calibri" panose="020F0502020204030204" pitchFamily="34" charset="0"/>
              </a:rPr>
              <a:t>: </a:t>
            </a:r>
            <a:r>
              <a:rPr lang="zh-CN" altLang="en-US" sz="2117" dirty="0" smtClean="0">
                <a:latin typeface="Calibri" panose="020F0502020204030204" pitchFamily="34" charset="0"/>
              </a:rPr>
              <a:t>这是一款能引起初学者兴趣的</a:t>
            </a:r>
            <a:r>
              <a:rPr lang="en-US" altLang="zh-CN" sz="2117" dirty="0" err="1" smtClean="0">
                <a:latin typeface="Calibri" panose="020F0502020204030204" pitchFamily="34" charset="0"/>
              </a:rPr>
              <a:t>arduino</a:t>
            </a:r>
            <a:r>
              <a:rPr lang="zh-CN" altLang="en-US" sz="2117" dirty="0" smtClean="0">
                <a:latin typeface="Calibri" panose="020F0502020204030204" pitchFamily="34" charset="0"/>
              </a:rPr>
              <a:t>开源硬件，它可以在电子、机械、编程上面让您很快的入门，并且在这些方面充满敏感度，可以实现梦想！</a:t>
            </a:r>
            <a:endParaRPr lang="en-US" altLang="zh-CN" sz="2117" dirty="0" smtClean="0">
              <a:latin typeface="Calibri" panose="020F0502020204030204" pitchFamily="34" charset="0"/>
            </a:endParaRPr>
          </a:p>
        </p:txBody>
      </p:sp>
      <p:pic>
        <p:nvPicPr>
          <p:cNvPr id="12294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2" t="16382"/>
          <a:stretch>
            <a:fillRect/>
          </a:stretch>
        </p:blipFill>
        <p:spPr bwMode="auto">
          <a:xfrm>
            <a:off x="7087235" y="3828855"/>
            <a:ext cx="4408474" cy="270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4"/>
          <a:stretch>
            <a:fillRect/>
          </a:stretch>
        </p:blipFill>
        <p:spPr bwMode="auto">
          <a:xfrm>
            <a:off x="7544210" y="1048357"/>
            <a:ext cx="3429001" cy="286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642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icrosoft_logo_(2012)_modified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6" y="913953"/>
            <a:ext cx="1449890" cy="611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3" descr="Radio Shack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488" y="4038862"/>
            <a:ext cx="1812783" cy="68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 descr="Barnes_&amp;_Noble,_Inc.-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23" y="1676699"/>
            <a:ext cx="1522133" cy="725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1" name="Picture 5" descr="bestbuy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08" y="2972025"/>
            <a:ext cx="1182761" cy="83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2" name="Picture 6" descr="js-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115" y="5868447"/>
            <a:ext cx="658583" cy="52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26" y="5791164"/>
            <a:ext cx="2012710" cy="60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537" y="5638278"/>
            <a:ext cx="818188" cy="73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t="22044" r="8018" b="18236"/>
          <a:stretch>
            <a:fillRect/>
          </a:stretch>
        </p:blipFill>
        <p:spPr bwMode="auto">
          <a:xfrm>
            <a:off x="519886" y="3869177"/>
            <a:ext cx="1448211" cy="50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941" y="77283"/>
            <a:ext cx="1249964" cy="451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771" y="2743537"/>
            <a:ext cx="1711979" cy="45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283" y="1295327"/>
            <a:ext cx="1980789" cy="534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29" y="5298906"/>
            <a:ext cx="1019796" cy="48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0" name="Picture 14" descr="cnn-log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9260" y="687145"/>
            <a:ext cx="1226443" cy="456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91" y="5791164"/>
            <a:ext cx="826589" cy="60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886" y="1982471"/>
            <a:ext cx="1900147" cy="60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771" y="3353398"/>
            <a:ext cx="1646458" cy="53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23" y="5868447"/>
            <a:ext cx="1352448" cy="5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5" name="Picture 19" descr="图片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139" y="685465"/>
            <a:ext cx="7420820" cy="373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6" name="标题 1"/>
          <p:cNvSpPr>
            <a:spLocks noGrp="1" noChangeArrowheads="1"/>
          </p:cNvSpPr>
          <p:nvPr/>
        </p:nvSpPr>
        <p:spPr bwMode="auto">
          <a:xfrm>
            <a:off x="353591" y="178928"/>
            <a:ext cx="9842269" cy="907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 smtClean="0">
                <a:solidFill>
                  <a:srgbClr val="00AAE6"/>
                </a:solidFill>
                <a:latin typeface="Calibri" panose="020F050202020403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mBot</a:t>
            </a:r>
            <a:r>
              <a:rPr lang="zh-CN" altLang="en-US" sz="3600" b="1" dirty="0" smtClean="0">
                <a:solidFill>
                  <a:srgbClr val="00AAE6"/>
                </a:solidFill>
                <a:latin typeface="Calibri" panose="020F0502020204030204" pitchFamily="34" charset="0"/>
                <a:cs typeface="Tahoma" panose="020B0604030504040204" pitchFamily="34" charset="0"/>
                <a:sym typeface="Tahoma" panose="020B0604030504040204" pitchFamily="34" charset="0"/>
              </a:rPr>
              <a:t>是有一款良好国际影响力的产品！赞赞赞</a:t>
            </a:r>
            <a:endParaRPr lang="en-US" altLang="zh-CN" sz="3600" b="1" dirty="0">
              <a:solidFill>
                <a:srgbClr val="00AAE6"/>
              </a:solidFill>
              <a:latin typeface="Calibri" panose="020F050202020403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116" y="4648724"/>
            <a:ext cx="937473" cy="808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700" y="4801609"/>
            <a:ext cx="1419649" cy="53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048" y="4573121"/>
            <a:ext cx="2437765" cy="791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60" name="Picture 24" descr="1000px-Intel-logo.sv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67" y="4495839"/>
            <a:ext cx="1149160" cy="60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464" y="5944049"/>
            <a:ext cx="1270124" cy="31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62" name="Picture 26" descr="下载 (1)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746" y="4648724"/>
            <a:ext cx="1285246" cy="80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Shinsegae_logo.sv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073" y="4801609"/>
            <a:ext cx="3086267" cy="60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Lotte_logo.sv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163" y="5791164"/>
            <a:ext cx="2750257" cy="53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42" y="2402485"/>
            <a:ext cx="1673339" cy="514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557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 noChangeArrowheads="1"/>
          </p:cNvSpPr>
          <p:nvPr/>
        </p:nvSpPr>
        <p:spPr bwMode="auto">
          <a:xfrm>
            <a:off x="951660" y="6357343"/>
            <a:ext cx="2667933" cy="36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FA333EC-E690-45D1-AC76-4257C914A887}" type="datetime1">
              <a:rPr lang="zh-CN" altLang="en-US" sz="1270">
                <a:solidFill>
                  <a:srgbClr val="898989"/>
                </a:solidFill>
                <a:sym typeface="Arial" panose="020B0604020202020204" pitchFamily="34" charset="0"/>
              </a:rPr>
              <a:pPr/>
              <a:t>2016/2/16 Tuesday</a:t>
            </a:fld>
            <a:endParaRPr lang="zh-CN" altLang="en-US" sz="1905">
              <a:sym typeface="Arial" panose="020B0604020202020204" pitchFamily="34" charset="0"/>
            </a:endParaRPr>
          </a:p>
        </p:txBody>
      </p:sp>
      <p:sp>
        <p:nvSpPr>
          <p:cNvPr id="1536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791316" y="127686"/>
            <a:ext cx="8609368" cy="838349"/>
          </a:xfrm>
          <a:noFill/>
        </p:spPr>
        <p:txBody>
          <a:bodyPr>
            <a:normAutofit/>
          </a:bodyPr>
          <a:lstStyle/>
          <a:p>
            <a:r>
              <a:rPr lang="zh-CN" altLang="en-US" sz="4233" b="1" dirty="0" smtClean="0">
                <a:solidFill>
                  <a:srgbClr val="00AAE6"/>
                </a:solidFill>
                <a:cs typeface="Tahoma" panose="020B0604030504040204" pitchFamily="34" charset="0"/>
                <a:sym typeface="Tahoma" panose="020B0604030504040204" pitchFamily="34" charset="0"/>
              </a:rPr>
              <a:t>可以开展各种活动、工作坊的</a:t>
            </a:r>
            <a:r>
              <a:rPr lang="en-US" altLang="zh-CN" sz="4233" b="1" dirty="0" err="1" smtClean="0">
                <a:solidFill>
                  <a:srgbClr val="00AAE6"/>
                </a:solidFill>
                <a:cs typeface="Tahoma" panose="020B0604030504040204" pitchFamily="34" charset="0"/>
                <a:sym typeface="Tahoma" panose="020B0604030504040204" pitchFamily="34" charset="0"/>
              </a:rPr>
              <a:t>mBot</a:t>
            </a:r>
            <a:r>
              <a:rPr lang="zh-CN" altLang="en-US" sz="4233" b="1" dirty="0" smtClean="0">
                <a:solidFill>
                  <a:srgbClr val="00AAE6"/>
                </a:solidFill>
                <a:cs typeface="Tahoma" panose="020B0604030504040204" pitchFamily="34" charset="0"/>
                <a:sym typeface="Tahoma" panose="020B0604030504040204" pitchFamily="34" charset="0"/>
              </a:rPr>
              <a:t>!</a:t>
            </a:r>
            <a:endParaRPr lang="zh-CN" altLang="en-US" sz="4233" b="1" dirty="0">
              <a:solidFill>
                <a:srgbClr val="00AAE6"/>
              </a:solidFill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pic>
        <p:nvPicPr>
          <p:cNvPr id="15364" name="Picture 3" descr="CJdOOwnUcAAZrW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23" y="4801609"/>
            <a:ext cx="2046312" cy="153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CJuTbUJUwAAQbS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23" y="913953"/>
            <a:ext cx="2047991" cy="153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" descr="CKspGfdUwAA6I3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120" y="2590651"/>
            <a:ext cx="2046312" cy="211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6" descr="2015-07-11 13.05.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913953"/>
            <a:ext cx="3277795" cy="184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7" descr="2015-07-11 13.21.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838351"/>
            <a:ext cx="1864865" cy="331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8" descr="2015-07-11 13.21.5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11" y="3047628"/>
            <a:ext cx="2896421" cy="162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9" descr="2015-07-11 13.22.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6" y="913953"/>
            <a:ext cx="3207232" cy="1804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0" descr="20150825_1435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187" y="4191748"/>
            <a:ext cx="3701170" cy="208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1" descr="20150825_1502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19139"/>
            <a:ext cx="2844340" cy="160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2" descr="CKNUl9kWwAA9Fl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398" y="5105700"/>
            <a:ext cx="2042951" cy="114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3" descr="20150825_15433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790" y="4648724"/>
            <a:ext cx="3244194" cy="182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14" descr="CJSLsZNUwAIbG8V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910" y="2972025"/>
            <a:ext cx="2046312" cy="153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463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5" descr="C:\Users\Spurt\Desktop\PPT页面背景源文件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40" y="0"/>
            <a:ext cx="11429441" cy="685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3743" y="5336770"/>
            <a:ext cx="40955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hlinkClick r:id="rId3"/>
              </a:rPr>
              <a:t>www.mBot.cc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762402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2" t="-3450" r="-169" b="3450"/>
          <a:stretch>
            <a:fillRect/>
          </a:stretch>
        </p:blipFill>
        <p:spPr bwMode="auto">
          <a:xfrm>
            <a:off x="686211" y="-152885"/>
            <a:ext cx="10984224" cy="662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6"/>
          <p:cNvSpPr>
            <a:spLocks noChangeArrowheads="1"/>
          </p:cNvSpPr>
          <p:nvPr/>
        </p:nvSpPr>
        <p:spPr bwMode="auto">
          <a:xfrm>
            <a:off x="2057139" y="305771"/>
            <a:ext cx="8595181" cy="809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657" dirty="0" smtClean="0">
                <a:solidFill>
                  <a:srgbClr val="00B0F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教学，学习和</a:t>
            </a:r>
            <a:r>
              <a:rPr lang="zh-CN" altLang="en-US" sz="4657" dirty="0" smtClean="0">
                <a:solidFill>
                  <a:srgbClr val="CD2364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娱乐</a:t>
            </a:r>
            <a:endParaRPr lang="zh-CN" altLang="en-US" sz="4657" dirty="0">
              <a:solidFill>
                <a:srgbClr val="CD2364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321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8"/>
          <p:cNvSpPr>
            <a:spLocks noChangeArrowheads="1"/>
          </p:cNvSpPr>
          <p:nvPr/>
        </p:nvSpPr>
        <p:spPr bwMode="auto">
          <a:xfrm>
            <a:off x="3809441" y="522500"/>
            <a:ext cx="5110739" cy="82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7000"/>
              </a:lnSpc>
              <a:spcAft>
                <a:spcPts val="847"/>
              </a:spcAft>
            </a:pPr>
            <a:r>
              <a:rPr lang="zh-CN" altLang="en-US" sz="4233" b="1" dirty="0" smtClean="0">
                <a:solidFill>
                  <a:srgbClr val="00B8EB"/>
                </a:solidFill>
                <a:latin typeface="Calibri" panose="020F0502020204030204" pitchFamily="34" charset="0"/>
              </a:rPr>
              <a:t>什么是</a:t>
            </a:r>
            <a:r>
              <a:rPr lang="en-US" altLang="zh-CN" sz="4233" b="1" dirty="0" err="1" smtClean="0">
                <a:solidFill>
                  <a:srgbClr val="00B8EB"/>
                </a:solidFill>
                <a:latin typeface="Calibri" panose="020F0502020204030204" pitchFamily="34" charset="0"/>
              </a:rPr>
              <a:t>mBot</a:t>
            </a:r>
            <a:r>
              <a:rPr lang="en-US" altLang="zh-CN" sz="4233" b="1" dirty="0">
                <a:solidFill>
                  <a:srgbClr val="00B8EB"/>
                </a:solidFill>
                <a:latin typeface="Calibri" panose="020F0502020204030204" pitchFamily="34" charset="0"/>
              </a:rPr>
              <a:t>?</a:t>
            </a:r>
            <a:endParaRPr lang="zh-CN" altLang="en-US" sz="4233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512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6" y="1322208"/>
            <a:ext cx="4934332" cy="4934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13"/>
          <p:cNvSpPr txBox="1">
            <a:spLocks noChangeArrowheads="1"/>
          </p:cNvSpPr>
          <p:nvPr/>
        </p:nvSpPr>
        <p:spPr bwMode="auto">
          <a:xfrm>
            <a:off x="5410536" y="2896423"/>
            <a:ext cx="6503960" cy="24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40" b="1" dirty="0" err="1">
                <a:solidFill>
                  <a:schemeClr val="accent1"/>
                </a:solidFill>
                <a:latin typeface="Calibri" panose="020F0502020204030204" pitchFamily="34" charset="0"/>
              </a:rPr>
              <a:t>mBot</a:t>
            </a:r>
            <a:r>
              <a:rPr lang="en-US" altLang="zh-CN" sz="2540" dirty="0">
                <a:solidFill>
                  <a:schemeClr val="accent1"/>
                </a:solidFill>
                <a:latin typeface="Calibri" panose="020F0502020204030204" pitchFamily="34" charset="0"/>
              </a:rPr>
              <a:t> </a:t>
            </a:r>
            <a:r>
              <a:rPr lang="zh-CN" altLang="en-US" sz="254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是为孩子和机器人入门学习者亲身体验，并提供的一体化的教育机器人。</a:t>
            </a:r>
            <a:endParaRPr lang="zh-CN" altLang="en-US" sz="2540" dirty="0">
              <a:solidFill>
                <a:schemeClr val="accent1"/>
              </a:solidFill>
              <a:latin typeface="Calibri" panose="020F0502020204030204" pitchFamily="34" charset="0"/>
              <a:sym typeface="Tahoma" panose="020B0604030504040204" pitchFamily="34" charset="0"/>
            </a:endParaRPr>
          </a:p>
          <a:p>
            <a:r>
              <a:rPr lang="zh-CN" altLang="en-US" sz="2540" dirty="0">
                <a:solidFill>
                  <a:schemeClr val="accent1"/>
                </a:solidFill>
                <a:latin typeface="Calibri" panose="020F0502020204030204" pitchFamily="34" charset="0"/>
                <a:sym typeface="Tahoma" panose="020B0604030504040204" pitchFamily="34" charset="0"/>
              </a:rPr>
              <a:t>Video: </a:t>
            </a:r>
            <a:r>
              <a:rPr lang="en-US" altLang="zh-CN" sz="2540" dirty="0">
                <a:solidFill>
                  <a:srgbClr val="3333FF"/>
                </a:solidFill>
                <a:latin typeface="Calibri" panose="020F0502020204030204" pitchFamily="34" charset="0"/>
                <a:sym typeface="Tahoma" panose="020B0604030504040204" pitchFamily="34" charset="0"/>
              </a:rPr>
              <a:t>http://v.qq.com/page/p/a/k/p0152tk8qak.html</a:t>
            </a:r>
            <a:endParaRPr lang="zh-CN" altLang="en-US" sz="2540" dirty="0">
              <a:solidFill>
                <a:srgbClr val="3333FF"/>
              </a:solidFill>
              <a:latin typeface="Calibri" panose="020F0502020204030204" pitchFamily="34" charset="0"/>
              <a:sym typeface="Tahoma" panose="020B0604030504040204" pitchFamily="34" charset="0"/>
            </a:endParaRPr>
          </a:p>
          <a:p>
            <a:pPr algn="just"/>
            <a:endParaRPr lang="zh-CN" altLang="en-US" sz="2540" dirty="0">
              <a:solidFill>
                <a:srgbClr val="3333FF"/>
              </a:solidFill>
              <a:latin typeface="Calibri" panose="020F0502020204030204" pitchFamily="34" charset="0"/>
              <a:sym typeface="Tahoma" panose="020B0604030504040204" pitchFamily="34" charset="0"/>
            </a:endParaRPr>
          </a:p>
          <a:p>
            <a:pPr algn="just"/>
            <a:endParaRPr lang="zh-CN" altLang="en-US" sz="2540" dirty="0">
              <a:solidFill>
                <a:srgbClr val="3333FF"/>
              </a:solidFill>
              <a:latin typeface="Calibri" panose="020F0502020204030204" pitchFamily="34" charset="0"/>
              <a:sym typeface="Tahoma" panose="020B0604030504040204" pitchFamily="34" charset="0"/>
            </a:endParaRPr>
          </a:p>
        </p:txBody>
      </p:sp>
      <p:pic>
        <p:nvPicPr>
          <p:cNvPr id="512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4" y="5334188"/>
            <a:ext cx="472096" cy="48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13" descr="D:\用户目录\Documents\bluetooth-logo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11" y="3788534"/>
            <a:ext cx="653543" cy="48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0" y="4596642"/>
            <a:ext cx="614902" cy="36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336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8"/>
          <p:cNvSpPr>
            <a:spLocks noChangeArrowheads="1"/>
          </p:cNvSpPr>
          <p:nvPr/>
        </p:nvSpPr>
        <p:spPr bwMode="auto">
          <a:xfrm>
            <a:off x="3809441" y="534260"/>
            <a:ext cx="5110739" cy="82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7000"/>
              </a:lnSpc>
              <a:spcAft>
                <a:spcPts val="847"/>
              </a:spcAft>
            </a:pPr>
            <a:r>
              <a:rPr lang="zh-CN" altLang="en-US" sz="4233" b="1" dirty="0" smtClean="0">
                <a:solidFill>
                  <a:srgbClr val="00B8EB"/>
                </a:solidFill>
                <a:latin typeface="Calibri" panose="020F0502020204030204" pitchFamily="34" charset="0"/>
              </a:rPr>
              <a:t>什么是</a:t>
            </a:r>
            <a:r>
              <a:rPr lang="en-US" altLang="zh-CN" sz="4233" b="1" dirty="0" err="1" smtClean="0">
                <a:solidFill>
                  <a:srgbClr val="00B8EB"/>
                </a:solidFill>
                <a:latin typeface="Calibri" panose="020F0502020204030204" pitchFamily="34" charset="0"/>
              </a:rPr>
              <a:t>mBlock</a:t>
            </a:r>
            <a:r>
              <a:rPr lang="en-US" altLang="zh-CN" sz="4233" b="1" dirty="0">
                <a:solidFill>
                  <a:srgbClr val="00B8EB"/>
                </a:solidFill>
                <a:latin typeface="Calibri" panose="020F0502020204030204" pitchFamily="34" charset="0"/>
              </a:rPr>
              <a:t>?</a:t>
            </a:r>
            <a:endParaRPr lang="zh-CN" altLang="en-US" sz="4233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26" y="1609497"/>
            <a:ext cx="6249819" cy="461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文本框 13"/>
          <p:cNvSpPr txBox="1">
            <a:spLocks noChangeArrowheads="1"/>
          </p:cNvSpPr>
          <p:nvPr/>
        </p:nvSpPr>
        <p:spPr bwMode="auto">
          <a:xfrm>
            <a:off x="6883283" y="1755318"/>
            <a:ext cx="496961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400" b="1" dirty="0" err="1">
                <a:solidFill>
                  <a:schemeClr val="accent1"/>
                </a:solidFill>
              </a:rPr>
              <a:t>mBlock</a:t>
            </a:r>
            <a:r>
              <a:rPr lang="zh-CN" altLang="en-US" sz="2400" dirty="0">
                <a:solidFill>
                  <a:schemeClr val="accent1"/>
                </a:solidFill>
              </a:rPr>
              <a:t>由深圳市创客工场科技有限公司基于开源</a:t>
            </a:r>
            <a:r>
              <a:rPr lang="en-US" altLang="zh-CN" sz="2400" dirty="0">
                <a:solidFill>
                  <a:schemeClr val="accent1"/>
                </a:solidFill>
              </a:rPr>
              <a:t>Scaratch2.0</a:t>
            </a:r>
            <a:r>
              <a:rPr lang="zh-CN" altLang="en-US" sz="2400" dirty="0">
                <a:solidFill>
                  <a:schemeClr val="accent1"/>
                </a:solidFill>
              </a:rPr>
              <a:t>软件研发出来。为了提高同学们的编程兴趣以及更加广泛地学习电子知识，</a:t>
            </a:r>
            <a:r>
              <a:rPr lang="en-US" altLang="zh-CN" sz="2400" dirty="0" err="1">
                <a:solidFill>
                  <a:schemeClr val="accent1"/>
                </a:solidFill>
              </a:rPr>
              <a:t>mBlock</a:t>
            </a:r>
            <a:r>
              <a:rPr lang="zh-CN" altLang="en-US" sz="2400" dirty="0">
                <a:solidFill>
                  <a:schemeClr val="accent1"/>
                </a:solidFill>
              </a:rPr>
              <a:t>在这基础上添加了电子模块指令，将学生从电脑的虚拟世界带到了现实的物理世界。极大的扩展了学生的编程领域。</a:t>
            </a:r>
            <a:endParaRPr lang="zh-CN" altLang="en-US" sz="2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166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4"/>
          <p:cNvSpPr>
            <a:spLocks noChangeArrowheads="1"/>
          </p:cNvSpPr>
          <p:nvPr/>
        </p:nvSpPr>
        <p:spPr bwMode="auto">
          <a:xfrm>
            <a:off x="869338" y="250331"/>
            <a:ext cx="4974654" cy="139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233" b="1" dirty="0">
                <a:solidFill>
                  <a:srgbClr val="00B8EB"/>
                </a:solidFill>
                <a:latin typeface="Calibri" panose="020F0502020204030204" pitchFamily="34" charset="0"/>
              </a:rPr>
              <a:t>主要特点</a:t>
            </a:r>
          </a:p>
          <a:p>
            <a:endParaRPr lang="zh-CN" altLang="en-US" sz="4233" dirty="0"/>
          </a:p>
        </p:txBody>
      </p:sp>
      <p:pic>
        <p:nvPicPr>
          <p:cNvPr id="7171" name="Picture 74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75" y="913953"/>
            <a:ext cx="3318117" cy="289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6"/>
          <p:cNvSpPr txBox="1">
            <a:spLocks noChangeArrowheads="1"/>
          </p:cNvSpPr>
          <p:nvPr/>
        </p:nvSpPr>
        <p:spPr bwMode="auto">
          <a:xfrm>
            <a:off x="535006" y="1066838"/>
            <a:ext cx="6630070" cy="329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7781" tIns="43891" rIns="87781" bIns="43891">
            <a:spAutoFit/>
          </a:bodyPr>
          <a:lstStyle>
            <a:lvl1pPr marL="2857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+mn-ea"/>
                <a:ea typeface="+mn-ea"/>
              </a:rPr>
              <a:t>可以搭建巡线机器人、避障机器人、足球机器人。一般可以在</a:t>
            </a:r>
            <a:r>
              <a:rPr lang="en-US" altLang="zh-CN" sz="2400" dirty="0" smtClean="0">
                <a:latin typeface="+mn-ea"/>
                <a:ea typeface="+mn-ea"/>
              </a:rPr>
              <a:t>10</a:t>
            </a:r>
            <a:r>
              <a:rPr lang="zh-CN" altLang="en-US" sz="2400" dirty="0" smtClean="0">
                <a:latin typeface="+mn-ea"/>
                <a:ea typeface="+mn-ea"/>
              </a:rPr>
              <a:t>分钟内组装完成。</a:t>
            </a:r>
            <a:endParaRPr lang="en-US" altLang="zh-CN" sz="2400" dirty="0">
              <a:latin typeface="+mn-ea"/>
              <a:ea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err="1" smtClean="0">
                <a:latin typeface="+mn-ea"/>
                <a:ea typeface="+mn-ea"/>
              </a:rPr>
              <a:t>mBot</a:t>
            </a:r>
            <a:r>
              <a:rPr lang="zh-CN" altLang="en-US" sz="2400" dirty="0" smtClean="0">
                <a:latin typeface="+mn-ea"/>
                <a:ea typeface="+mn-ea"/>
              </a:rPr>
              <a:t>机器人包含有</a:t>
            </a:r>
            <a:r>
              <a:rPr lang="en-US" altLang="zh-CN" sz="2400" dirty="0" smtClean="0">
                <a:latin typeface="+mn-ea"/>
                <a:ea typeface="+mn-ea"/>
              </a:rPr>
              <a:t>38</a:t>
            </a:r>
            <a:r>
              <a:rPr lang="zh-CN" altLang="en-US" sz="2400" dirty="0" smtClean="0">
                <a:latin typeface="+mn-ea"/>
                <a:ea typeface="+mn-ea"/>
              </a:rPr>
              <a:t>个组件和色彩标记的</a:t>
            </a:r>
            <a:r>
              <a:rPr lang="en-US" altLang="zh-CN" sz="2400" dirty="0" smtClean="0">
                <a:latin typeface="+mn-ea"/>
                <a:ea typeface="+mn-ea"/>
              </a:rPr>
              <a:t>RJ25</a:t>
            </a:r>
            <a:r>
              <a:rPr lang="zh-CN" altLang="en-US" sz="2400" dirty="0" smtClean="0">
                <a:latin typeface="+mn-ea"/>
                <a:ea typeface="+mn-ea"/>
              </a:rPr>
              <a:t>接口，在连线上面非常的简易，把更多的时间放在创意上。</a:t>
            </a:r>
            <a:endParaRPr lang="en-US" altLang="zh-CN" sz="2400" dirty="0">
              <a:latin typeface="+mn-ea"/>
              <a:ea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err="1" smtClean="0">
                <a:latin typeface="+mn-ea"/>
                <a:ea typeface="+mn-ea"/>
              </a:rPr>
              <a:t>mBot</a:t>
            </a:r>
            <a:r>
              <a:rPr lang="zh-CN" altLang="en-US" sz="2400" dirty="0" smtClean="0">
                <a:latin typeface="+mn-ea"/>
                <a:ea typeface="+mn-ea"/>
              </a:rPr>
              <a:t>主要是用</a:t>
            </a:r>
            <a:r>
              <a:rPr lang="en-US" altLang="zh-CN" sz="2400" dirty="0" err="1" smtClean="0">
                <a:latin typeface="+mn-ea"/>
                <a:ea typeface="+mn-ea"/>
              </a:rPr>
              <a:t>mblock</a:t>
            </a:r>
            <a:r>
              <a:rPr lang="zh-CN" altLang="en-US" sz="2400" dirty="0" smtClean="0">
                <a:latin typeface="+mn-ea"/>
                <a:ea typeface="+mn-ea"/>
              </a:rPr>
              <a:t>这款图形化编程软件，当然也是可以完美支持</a:t>
            </a:r>
            <a:r>
              <a:rPr lang="en-US" altLang="zh-CN" sz="2400" dirty="0" smtClean="0">
                <a:latin typeface="+mn-ea"/>
                <a:ea typeface="+mn-ea"/>
              </a:rPr>
              <a:t>Arduino IDE</a:t>
            </a:r>
            <a:r>
              <a:rPr lang="zh-CN" altLang="en-US" sz="2400" dirty="0" smtClean="0">
                <a:latin typeface="+mn-ea"/>
                <a:ea typeface="+mn-ea"/>
              </a:rPr>
              <a:t>的编程的。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CN" sz="1905" b="1" dirty="0">
              <a:latin typeface="Calibri" panose="020F0502020204030204" pitchFamily="34" charset="0"/>
            </a:endParaRPr>
          </a:p>
          <a:p>
            <a:endParaRPr lang="zh-CN" altLang="en-US" sz="2117" b="1" dirty="0">
              <a:latin typeface="Calibri" panose="020F0502020204030204" pitchFamily="34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5005" y="4114465"/>
            <a:ext cx="1081957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62891" indent="-362891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anose="020F0502020204030204" pitchFamily="34" charset="0"/>
              </a:rPr>
              <a:t>2.4GHz</a:t>
            </a:r>
            <a:r>
              <a:rPr lang="zh-CN" altLang="en-US" sz="2400" dirty="0" smtClean="0">
                <a:latin typeface="Calibri" panose="020F0502020204030204" pitchFamily="34" charset="0"/>
              </a:rPr>
              <a:t>无线的模块，可以实现电脑对</a:t>
            </a:r>
            <a:r>
              <a:rPr lang="en-US" altLang="zh-CN" sz="2400" dirty="0" err="1" smtClean="0">
                <a:latin typeface="Calibri" panose="020F0502020204030204" pitchFamily="34" charset="0"/>
              </a:rPr>
              <a:t>mBot</a:t>
            </a:r>
            <a:r>
              <a:rPr lang="zh-CN" altLang="en-US" sz="2400" dirty="0" smtClean="0">
                <a:latin typeface="Calibri" panose="020F0502020204030204" pitchFamily="34" charset="0"/>
              </a:rPr>
              <a:t>机器的远程控制，不会象蓝牙模块会受信号干扰和比较麻烦的匹配，适合课堂教学。当然蓝牙版本做为家里娱乐会更方便一些，有手机和平板的</a:t>
            </a:r>
            <a:r>
              <a:rPr lang="en-US" altLang="zh-CN" sz="2400" dirty="0" smtClean="0">
                <a:latin typeface="Calibri" panose="020F0502020204030204" pitchFamily="34" charset="0"/>
              </a:rPr>
              <a:t>APP</a:t>
            </a:r>
            <a:r>
              <a:rPr lang="zh-CN" altLang="en-US" sz="2400" dirty="0" smtClean="0">
                <a:latin typeface="Calibri" panose="020F0502020204030204" pitchFamily="34" charset="0"/>
              </a:rPr>
              <a:t>支持。</a:t>
            </a:r>
            <a:endParaRPr lang="en-US" altLang="zh-CN" sz="2400" dirty="0" smtClean="0">
              <a:latin typeface="Calibri" panose="020F0502020204030204" pitchFamily="34" charset="0"/>
            </a:endParaRPr>
          </a:p>
          <a:p>
            <a:pPr marL="362891" indent="-362891">
              <a:buFont typeface="Arial" panose="020B0604020202020204" pitchFamily="34" charset="0"/>
              <a:buChar char="•"/>
            </a:pPr>
            <a:r>
              <a:rPr lang="en-US" altLang="zh-CN" sz="2400" dirty="0" err="1" smtClean="0">
                <a:latin typeface="Calibri" panose="020F0502020204030204" pitchFamily="34" charset="0"/>
              </a:rPr>
              <a:t>mBot</a:t>
            </a:r>
            <a:r>
              <a:rPr lang="zh-CN" altLang="en-US" sz="2400" dirty="0" smtClean="0">
                <a:latin typeface="Calibri" panose="020F0502020204030204" pitchFamily="34" charset="0"/>
              </a:rPr>
              <a:t>的机械结构是和</a:t>
            </a:r>
            <a:r>
              <a:rPr lang="en-US" altLang="zh-CN" sz="2400" dirty="0" err="1" smtClean="0">
                <a:latin typeface="Calibri" panose="020F0502020204030204" pitchFamily="34" charset="0"/>
              </a:rPr>
              <a:t>Makeblock</a:t>
            </a:r>
            <a:r>
              <a:rPr lang="zh-CN" altLang="en-US" sz="2400" dirty="0" smtClean="0">
                <a:latin typeface="Calibri" panose="020F0502020204030204" pitchFamily="34" charset="0"/>
              </a:rPr>
              <a:t>的全系列兼容的，也可以兼容到乐高，电子的部分也都是基于开源 </a:t>
            </a:r>
            <a:r>
              <a:rPr lang="en-US" altLang="zh-CN" sz="2400" dirty="0" smtClean="0">
                <a:latin typeface="Calibri" panose="020F0502020204030204" pitchFamily="34" charset="0"/>
              </a:rPr>
              <a:t>Arduino</a:t>
            </a:r>
            <a:r>
              <a:rPr lang="zh-CN" altLang="en-US" sz="2400" dirty="0">
                <a:latin typeface="Calibri" panose="020F0502020204030204" pitchFamily="34" charset="0"/>
              </a:rPr>
              <a:t> </a:t>
            </a:r>
            <a:r>
              <a:rPr lang="zh-CN" altLang="en-US" sz="2400" dirty="0" smtClean="0">
                <a:latin typeface="Calibri" panose="020F0502020204030204" pitchFamily="34" charset="0"/>
              </a:rPr>
              <a:t>体系。这样您就可以无限的扩展机械件和各种传感器，让</a:t>
            </a:r>
            <a:r>
              <a:rPr lang="en-US" altLang="zh-CN" sz="2400" dirty="0" err="1" smtClean="0">
                <a:latin typeface="Calibri" panose="020F0502020204030204" pitchFamily="34" charset="0"/>
              </a:rPr>
              <a:t>mBot</a:t>
            </a:r>
            <a:r>
              <a:rPr lang="zh-CN" altLang="en-US" sz="2400" dirty="0" smtClean="0">
                <a:latin typeface="Calibri" panose="020F0502020204030204" pitchFamily="34" charset="0"/>
              </a:rPr>
              <a:t>来实现您的机器人创意梦。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821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>
            <a:spLocks noChangeArrowheads="1"/>
          </p:cNvSpPr>
          <p:nvPr/>
        </p:nvSpPr>
        <p:spPr bwMode="auto">
          <a:xfrm>
            <a:off x="1669045" y="265450"/>
            <a:ext cx="8465816" cy="109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233" b="1" dirty="0" err="1" smtClean="0">
                <a:solidFill>
                  <a:srgbClr val="00B0F0"/>
                </a:solidFill>
                <a:latin typeface="Calibri" panose="020F0502020204030204" pitchFamily="34" charset="0"/>
              </a:rPr>
              <a:t>mBot</a:t>
            </a:r>
            <a:r>
              <a:rPr lang="zh-CN" altLang="en-US" sz="4233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出厂都包括了些什么</a:t>
            </a:r>
            <a:r>
              <a:rPr lang="en-US" altLang="zh-CN" sz="4233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?</a:t>
            </a:r>
            <a:endParaRPr lang="zh-CN" altLang="en-US" sz="4233" dirty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endParaRPr lang="zh-CN" altLang="en-US" sz="2328" dirty="0"/>
          </a:p>
        </p:txBody>
      </p:sp>
      <p:pic>
        <p:nvPicPr>
          <p:cNvPr id="8195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40" y="2666254"/>
            <a:ext cx="4877211" cy="337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167" y="2666255"/>
            <a:ext cx="4850330" cy="341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itle 1"/>
          <p:cNvSpPr txBox="1">
            <a:spLocks noChangeArrowheads="1"/>
          </p:cNvSpPr>
          <p:nvPr/>
        </p:nvSpPr>
        <p:spPr bwMode="auto">
          <a:xfrm>
            <a:off x="6127922" y="1165962"/>
            <a:ext cx="5517313" cy="122476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9096" tIns="80685" rIns="129096" bIns="80685"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6614"/>
              </a:lnSpc>
            </a:pPr>
            <a:r>
              <a:rPr lang="zh-CN" altLang="en-US" sz="5186" dirty="0" smtClean="0"/>
              <a:t>蓝牙</a:t>
            </a:r>
            <a:r>
              <a:rPr lang="en-US" altLang="zh-CN" sz="5186" dirty="0" smtClean="0"/>
              <a:t> </a:t>
            </a:r>
            <a:r>
              <a:rPr lang="zh-CN" altLang="en-US" sz="5186" dirty="0" smtClean="0"/>
              <a:t>版本</a:t>
            </a:r>
            <a:endParaRPr lang="en-US" altLang="zh-CN" sz="1905" dirty="0">
              <a:solidFill>
                <a:srgbClr val="505050"/>
              </a:solidFill>
              <a:latin typeface="Segoe UI Semilight" panose="020B0402040204020203" pitchFamily="34" charset="0"/>
            </a:endParaRPr>
          </a:p>
        </p:txBody>
      </p:sp>
      <p:sp>
        <p:nvSpPr>
          <p:cNvPr id="8198" name="Title 1"/>
          <p:cNvSpPr txBox="1">
            <a:spLocks noChangeArrowheads="1"/>
          </p:cNvSpPr>
          <p:nvPr/>
        </p:nvSpPr>
        <p:spPr bwMode="auto">
          <a:xfrm>
            <a:off x="862618" y="1139081"/>
            <a:ext cx="5112418" cy="1251644"/>
          </a:xfrm>
          <a:prstGeom prst="rect">
            <a:avLst/>
          </a:prstGeom>
          <a:solidFill>
            <a:srgbClr val="00AA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9096" tIns="80685" rIns="129096" bIns="80685"/>
          <a:lstStyle>
            <a:lvl1pPr defTabSz="931863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31863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31863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31863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31863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6614"/>
              </a:lnSpc>
            </a:pPr>
            <a:r>
              <a:rPr lang="en-US" altLang="zh-CN" sz="5186" dirty="0">
                <a:latin typeface="Calibri" panose="020F0502020204030204" pitchFamily="34" charset="0"/>
              </a:rPr>
              <a:t>2.4G </a:t>
            </a:r>
            <a:r>
              <a:rPr lang="zh-CN" altLang="en-US" sz="5186" dirty="0" smtClean="0">
                <a:latin typeface="Calibri" panose="020F0502020204030204" pitchFamily="34" charset="0"/>
              </a:rPr>
              <a:t>版本</a:t>
            </a:r>
            <a:endParaRPr lang="en-US" altLang="zh-CN" sz="5715" dirty="0">
              <a:solidFill>
                <a:srgbClr val="505050"/>
              </a:solidFill>
              <a:latin typeface="Calibri" panose="020F0502020204030204" pitchFamily="34" charset="0"/>
              <a:cs typeface="Segoe UI Semilight" panose="020B0402040204020203" pitchFamily="34" charset="0"/>
            </a:endParaRPr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6302648" y="1957270"/>
            <a:ext cx="4892331" cy="38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05" dirty="0" smtClean="0">
                <a:solidFill>
                  <a:srgbClr val="505050"/>
                </a:solidFill>
                <a:latin typeface="Segoe UI Semilight" panose="020B0402040204020203" pitchFamily="34" charset="0"/>
              </a:rPr>
              <a:t>主要是个人和家庭，有</a:t>
            </a:r>
            <a:r>
              <a:rPr lang="en-US" altLang="zh-CN" sz="1905" dirty="0" smtClean="0">
                <a:solidFill>
                  <a:srgbClr val="505050"/>
                </a:solidFill>
                <a:latin typeface="Segoe UI Semilight" panose="020B0402040204020203" pitchFamily="34" charset="0"/>
              </a:rPr>
              <a:t>APP</a:t>
            </a:r>
            <a:r>
              <a:rPr lang="zh-CN" altLang="en-US" sz="1905" dirty="0" smtClean="0">
                <a:solidFill>
                  <a:srgbClr val="505050"/>
                </a:solidFill>
                <a:latin typeface="Segoe UI Semilight" panose="020B0402040204020203" pitchFamily="34" charset="0"/>
              </a:rPr>
              <a:t>的支持</a:t>
            </a:r>
            <a:endParaRPr lang="en-US" altLang="zh-CN" sz="1905" dirty="0">
              <a:solidFill>
                <a:srgbClr val="505050"/>
              </a:solidFill>
              <a:latin typeface="Segoe UI Semilight" panose="020B0402040204020203" pitchFamily="34" charset="0"/>
            </a:endParaRPr>
          </a:p>
        </p:txBody>
      </p:sp>
      <p:sp>
        <p:nvSpPr>
          <p:cNvPr id="8200" name="Rectangle 10"/>
          <p:cNvSpPr>
            <a:spLocks noChangeArrowheads="1"/>
          </p:cNvSpPr>
          <p:nvPr/>
        </p:nvSpPr>
        <p:spPr bwMode="auto">
          <a:xfrm>
            <a:off x="997023" y="1957270"/>
            <a:ext cx="2857497" cy="38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905" dirty="0" smtClean="0">
                <a:solidFill>
                  <a:srgbClr val="505050"/>
                </a:solidFill>
                <a:latin typeface="Segoe UI Semilight" panose="020B0402040204020203" pitchFamily="34" charset="0"/>
              </a:rPr>
              <a:t>方便几十台同时进行教学</a:t>
            </a:r>
            <a:endParaRPr lang="en-US" altLang="zh-CN" sz="1905" dirty="0">
              <a:solidFill>
                <a:srgbClr val="505050"/>
              </a:solidFill>
              <a:latin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216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"/>
          <p:cNvSpPr txBox="1">
            <a:spLocks noChangeArrowheads="1"/>
          </p:cNvSpPr>
          <p:nvPr/>
        </p:nvSpPr>
        <p:spPr bwMode="auto">
          <a:xfrm>
            <a:off x="1524561" y="381375"/>
            <a:ext cx="8390214" cy="139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233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怎么样玩转</a:t>
            </a:r>
            <a:r>
              <a:rPr lang="en-US" altLang="zh-CN" sz="4233" b="1" dirty="0" err="1" smtClean="0">
                <a:solidFill>
                  <a:srgbClr val="00B0F0"/>
                </a:solidFill>
                <a:latin typeface="Calibri" panose="020F0502020204030204" pitchFamily="34" charset="0"/>
              </a:rPr>
              <a:t>mBot</a:t>
            </a:r>
            <a:r>
              <a:rPr lang="zh-CN" altLang="en-US" sz="4233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机器人</a:t>
            </a:r>
            <a:r>
              <a:rPr lang="en-US" altLang="zh-CN" sz="4233" b="1" dirty="0" smtClean="0">
                <a:solidFill>
                  <a:srgbClr val="00B0F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4233" b="1" dirty="0">
                <a:solidFill>
                  <a:srgbClr val="00B0F0"/>
                </a:solidFill>
                <a:latin typeface="Calibri" panose="020F0502020204030204" pitchFamily="34" charset="0"/>
              </a:rPr>
              <a:t>?</a:t>
            </a:r>
            <a:endParaRPr lang="zh-CN" altLang="en-US" sz="4233" dirty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endParaRPr lang="zh-CN" altLang="en-US" sz="4233" dirty="0">
              <a:latin typeface="Calibri" panose="020F0502020204030204" pitchFamily="34" charset="0"/>
            </a:endParaRP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205350" y="1546255"/>
            <a:ext cx="4013660" cy="83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48768" tIns="48768" rIns="48768" bIns="48768" anchor="ctr">
            <a:spAutoFit/>
          </a:bodyPr>
          <a:lstStyle>
            <a:lvl1pPr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hangingPunct="1"/>
            <a:r>
              <a:rPr lang="zh-CN" altLang="en-US" sz="2400" dirty="0" smtClean="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rPr>
              <a:t>机器带有中文说明书和搭建手册可以帮到你</a:t>
            </a:r>
            <a:r>
              <a:rPr lang="en-US" altLang="zh-CN" sz="2400" dirty="0" smtClean="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rPr>
              <a:t>!</a:t>
            </a:r>
            <a:endParaRPr lang="es-ES" altLang="en-US" sz="2400" dirty="0">
              <a:solidFill>
                <a:srgbClr val="000000"/>
              </a:solidFill>
              <a:latin typeface="Helvetica Light" charset="0"/>
              <a:ea typeface="MS PGothic" panose="020B0600070205080204" pitchFamily="34" charset="-128"/>
              <a:sym typeface="Helvetica Light" charset="0"/>
            </a:endParaRP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6089280" y="1557347"/>
            <a:ext cx="4047262" cy="81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lIns="48768" tIns="48768" rIns="48768" bIns="48768" anchor="ctr">
            <a:spAutoFit/>
          </a:bodyPr>
          <a:lstStyle>
            <a:lvl1pPr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hangingPunct="1"/>
            <a:r>
              <a:rPr lang="zh-CN" altLang="en-US" sz="2328" dirty="0" smtClean="0">
                <a:latin typeface="Calibri" panose="020F0502020204030204" pitchFamily="34" charset="0"/>
                <a:sym typeface="Helvetica Light" charset="0"/>
              </a:rPr>
              <a:t>专门针对</a:t>
            </a:r>
            <a:r>
              <a:rPr lang="en-US" altLang="zh-CN" sz="2328" dirty="0" err="1" smtClean="0">
                <a:latin typeface="Calibri" panose="020F0502020204030204" pitchFamily="34" charset="0"/>
                <a:sym typeface="Helvetica Light" charset="0"/>
              </a:rPr>
              <a:t>mBot</a:t>
            </a:r>
            <a:r>
              <a:rPr lang="zh-CN" altLang="en-US" sz="2328" dirty="0" smtClean="0">
                <a:latin typeface="Calibri" panose="020F0502020204030204" pitchFamily="34" charset="0"/>
                <a:sym typeface="Helvetica Light" charset="0"/>
              </a:rPr>
              <a:t>机器的学习教程可以边做边学。</a:t>
            </a:r>
            <a:endParaRPr lang="es-ES" altLang="en-US" sz="2328" dirty="0">
              <a:latin typeface="Calibri" panose="020F0502020204030204" pitchFamily="34" charset="0"/>
              <a:sym typeface="Helvetica Light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39" y="3066108"/>
            <a:ext cx="4623522" cy="1834624"/>
          </a:xfrm>
          <a:prstGeom prst="rect">
            <a:avLst/>
          </a:prstGeom>
          <a:gradFill rotWithShape="1">
            <a:gsLst>
              <a:gs pos="0">
                <a:srgbClr val="FFA2A1"/>
              </a:gs>
              <a:gs pos="35001">
                <a:srgbClr val="FFBEBD"/>
              </a:gs>
              <a:gs pos="100000">
                <a:srgbClr val="FFE5E5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" t="6545" r="10450" b="11272"/>
          <a:stretch/>
        </p:blipFill>
        <p:spPr>
          <a:xfrm>
            <a:off x="6469411" y="2499308"/>
            <a:ext cx="2738325" cy="3713167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05349" y="5187142"/>
            <a:ext cx="4337911" cy="120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9"/>
                    </a:srgbClr>
                  </a:outerShdw>
                </a:effectLst>
              </a14:hiddenEffects>
            </a:ext>
          </a:extLst>
        </p:spPr>
        <p:txBody>
          <a:bodyPr wrap="square" lIns="48768" tIns="48768" rIns="48768" bIns="48768" anchor="ctr">
            <a:spAutoFit/>
          </a:bodyPr>
          <a:lstStyle>
            <a:lvl1pPr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28675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286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hangingPunct="1"/>
            <a:r>
              <a:rPr lang="en-US" altLang="zh-CN" sz="2400" dirty="0" smtClean="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  <a:hlinkClick r:id="rId4"/>
              </a:rPr>
              <a:t>http://www.mbot.cc</a:t>
            </a:r>
            <a:r>
              <a:rPr lang="en-US" altLang="zh-CN" sz="2400" dirty="0" smtClean="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rPr>
              <a:t>  </a:t>
            </a:r>
            <a:r>
              <a:rPr lang="en-US" altLang="zh-CN" sz="2400" dirty="0" err="1" smtClean="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rPr>
              <a:t>mBot</a:t>
            </a:r>
            <a:r>
              <a:rPr lang="zh-CN" altLang="en-US" sz="2400" dirty="0" smtClean="0">
                <a:solidFill>
                  <a:srgbClr val="000000"/>
                </a:solidFill>
                <a:latin typeface="Helvetica Light" charset="0"/>
                <a:ea typeface="MS PGothic" panose="020B0600070205080204" pitchFamily="34" charset="-128"/>
                <a:sym typeface="Helvetica Light" charset="0"/>
              </a:rPr>
              <a:t>机器人学习中心，专题学习网站更是让我们学习和使用无忧！</a:t>
            </a:r>
            <a:endParaRPr lang="es-ES" altLang="en-US" sz="2400" dirty="0">
              <a:solidFill>
                <a:srgbClr val="000000"/>
              </a:solidFill>
              <a:latin typeface="Helvetica Light" charset="0"/>
              <a:ea typeface="MS PGothic" panose="020B0600070205080204" pitchFamily="34" charset="-128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562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"/>
          <p:cNvSpPr txBox="1">
            <a:spLocks noChangeArrowheads="1"/>
          </p:cNvSpPr>
          <p:nvPr/>
        </p:nvSpPr>
        <p:spPr bwMode="auto">
          <a:xfrm>
            <a:off x="1261392" y="294010"/>
            <a:ext cx="7681705" cy="58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/>
              <a:t>各种</a:t>
            </a:r>
            <a:r>
              <a:rPr lang="en-US" altLang="zh-CN" sz="3200" dirty="0" err="1" smtClean="0"/>
              <a:t>mBot</a:t>
            </a:r>
            <a:r>
              <a:rPr lang="zh-CN" altLang="en-US" sz="3200" dirty="0" smtClean="0"/>
              <a:t>拓展包，解锁</a:t>
            </a:r>
            <a:r>
              <a:rPr lang="en-US" altLang="zh-CN" sz="3200" dirty="0" err="1" smtClean="0"/>
              <a:t>mBot</a:t>
            </a:r>
            <a:r>
              <a:rPr lang="zh-CN" altLang="en-US" sz="3200" dirty="0" smtClean="0"/>
              <a:t>更多的玩法！</a:t>
            </a:r>
            <a:endParaRPr lang="zh-CN" altLang="en-US" sz="3200" dirty="0"/>
          </a:p>
        </p:txBody>
      </p:sp>
      <p:pic>
        <p:nvPicPr>
          <p:cNvPr id="1126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9" b="9601"/>
          <a:stretch>
            <a:fillRect/>
          </a:stretch>
        </p:blipFill>
        <p:spPr bwMode="auto">
          <a:xfrm>
            <a:off x="7347644" y="787949"/>
            <a:ext cx="2310080" cy="191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54" y="987875"/>
            <a:ext cx="1851425" cy="151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607" y="3123230"/>
            <a:ext cx="2209277" cy="140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411" y="5078819"/>
            <a:ext cx="2241198" cy="1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7" t="10638" r="417" b="7031"/>
          <a:stretch>
            <a:fillRect/>
          </a:stretch>
        </p:blipFill>
        <p:spPr bwMode="auto">
          <a:xfrm>
            <a:off x="7678616" y="4840251"/>
            <a:ext cx="1846385" cy="184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2" name="加号 13"/>
          <p:cNvSpPr>
            <a:spLocks/>
          </p:cNvSpPr>
          <p:nvPr/>
        </p:nvSpPr>
        <p:spPr bwMode="auto">
          <a:xfrm>
            <a:off x="2720763" y="1278526"/>
            <a:ext cx="1097078" cy="875310"/>
          </a:xfrm>
          <a:custGeom>
            <a:avLst/>
            <a:gdLst>
              <a:gd name="T0" fmla="*/ 137406 w 1036637"/>
              <a:gd name="T1" fmla="*/ 316278 h 827087"/>
              <a:gd name="T2" fmla="*/ 421053 w 1036637"/>
              <a:gd name="T3" fmla="*/ 316278 h 827087"/>
              <a:gd name="T4" fmla="*/ 421053 w 1036637"/>
              <a:gd name="T5" fmla="*/ 109630 h 827087"/>
              <a:gd name="T6" fmla="*/ 615584 w 1036637"/>
              <a:gd name="T7" fmla="*/ 109630 h 827087"/>
              <a:gd name="T8" fmla="*/ 615584 w 1036637"/>
              <a:gd name="T9" fmla="*/ 316278 h 827087"/>
              <a:gd name="T10" fmla="*/ 899231 w 1036637"/>
              <a:gd name="T11" fmla="*/ 316278 h 827087"/>
              <a:gd name="T12" fmla="*/ 899231 w 1036637"/>
              <a:gd name="T13" fmla="*/ 510809 h 827087"/>
              <a:gd name="T14" fmla="*/ 615584 w 1036637"/>
              <a:gd name="T15" fmla="*/ 510809 h 827087"/>
              <a:gd name="T16" fmla="*/ 615584 w 1036637"/>
              <a:gd name="T17" fmla="*/ 717457 h 827087"/>
              <a:gd name="T18" fmla="*/ 421053 w 1036637"/>
              <a:gd name="T19" fmla="*/ 717457 h 827087"/>
              <a:gd name="T20" fmla="*/ 421053 w 1036637"/>
              <a:gd name="T21" fmla="*/ 510809 h 827087"/>
              <a:gd name="T22" fmla="*/ 137406 w 1036637"/>
              <a:gd name="T23" fmla="*/ 510809 h 827087"/>
              <a:gd name="T24" fmla="*/ 137406 w 1036637"/>
              <a:gd name="T25" fmla="*/ 316278 h 827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6637" h="827087">
                <a:moveTo>
                  <a:pt x="137406" y="316278"/>
                </a:moveTo>
                <a:lnTo>
                  <a:pt x="421053" y="316278"/>
                </a:lnTo>
                <a:lnTo>
                  <a:pt x="421053" y="109630"/>
                </a:lnTo>
                <a:lnTo>
                  <a:pt x="615584" y="109630"/>
                </a:lnTo>
                <a:lnTo>
                  <a:pt x="615584" y="316278"/>
                </a:lnTo>
                <a:lnTo>
                  <a:pt x="899231" y="316278"/>
                </a:lnTo>
                <a:lnTo>
                  <a:pt x="899231" y="510809"/>
                </a:lnTo>
                <a:lnTo>
                  <a:pt x="615584" y="510809"/>
                </a:lnTo>
                <a:lnTo>
                  <a:pt x="615584" y="717457"/>
                </a:lnTo>
                <a:lnTo>
                  <a:pt x="421053" y="717457"/>
                </a:lnTo>
                <a:lnTo>
                  <a:pt x="421053" y="510809"/>
                </a:lnTo>
                <a:lnTo>
                  <a:pt x="137406" y="510809"/>
                </a:lnTo>
                <a:lnTo>
                  <a:pt x="137406" y="316278"/>
                </a:lnTo>
                <a:close/>
              </a:path>
            </a:pathLst>
          </a:custGeom>
          <a:solidFill>
            <a:srgbClr val="00B0F0"/>
          </a:solidFill>
          <a:ln w="25400" cap="flat" cmpd="sng">
            <a:solidFill>
              <a:srgbClr val="385D8A"/>
            </a:solidFill>
            <a:round/>
            <a:headEnd/>
            <a:tailEnd/>
          </a:ln>
        </p:spPr>
        <p:txBody>
          <a:bodyPr lIns="87781" tIns="43891" rIns="87781" bIns="43891" anchor="ctr"/>
          <a:lstStyle/>
          <a:p>
            <a:endParaRPr lang="zh-CN" altLang="en-US" sz="1905"/>
          </a:p>
        </p:txBody>
      </p:sp>
      <p:sp>
        <p:nvSpPr>
          <p:cNvPr id="11273" name="等于号 14"/>
          <p:cNvSpPr>
            <a:spLocks/>
          </p:cNvSpPr>
          <p:nvPr/>
        </p:nvSpPr>
        <p:spPr bwMode="auto">
          <a:xfrm>
            <a:off x="6134642" y="1459972"/>
            <a:ext cx="1103798" cy="569539"/>
          </a:xfrm>
          <a:custGeom>
            <a:avLst/>
            <a:gdLst>
              <a:gd name="T0" fmla="*/ 138248 w 1042987"/>
              <a:gd name="T1" fmla="*/ 110861 h 538162"/>
              <a:gd name="T2" fmla="*/ 904739 w 1042987"/>
              <a:gd name="T3" fmla="*/ 110861 h 538162"/>
              <a:gd name="T4" fmla="*/ 904739 w 1042987"/>
              <a:gd name="T5" fmla="*/ 237437 h 538162"/>
              <a:gd name="T6" fmla="*/ 138248 w 1042987"/>
              <a:gd name="T7" fmla="*/ 237437 h 538162"/>
              <a:gd name="T8" fmla="*/ 138248 w 1042987"/>
              <a:gd name="T9" fmla="*/ 110861 h 538162"/>
              <a:gd name="T10" fmla="*/ 138248 w 1042987"/>
              <a:gd name="T11" fmla="*/ 300725 h 538162"/>
              <a:gd name="T12" fmla="*/ 904739 w 1042987"/>
              <a:gd name="T13" fmla="*/ 300725 h 538162"/>
              <a:gd name="T14" fmla="*/ 904739 w 1042987"/>
              <a:gd name="T15" fmla="*/ 427301 h 538162"/>
              <a:gd name="T16" fmla="*/ 138248 w 1042987"/>
              <a:gd name="T17" fmla="*/ 427301 h 538162"/>
              <a:gd name="T18" fmla="*/ 138248 w 1042987"/>
              <a:gd name="T19" fmla="*/ 300725 h 538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2987" h="538162">
                <a:moveTo>
                  <a:pt x="138248" y="110861"/>
                </a:moveTo>
                <a:lnTo>
                  <a:pt x="904739" y="110861"/>
                </a:lnTo>
                <a:lnTo>
                  <a:pt x="904739" y="237437"/>
                </a:lnTo>
                <a:lnTo>
                  <a:pt x="138248" y="237437"/>
                </a:lnTo>
                <a:lnTo>
                  <a:pt x="138248" y="110861"/>
                </a:lnTo>
                <a:close/>
                <a:moveTo>
                  <a:pt x="138248" y="300725"/>
                </a:moveTo>
                <a:lnTo>
                  <a:pt x="904739" y="300725"/>
                </a:lnTo>
                <a:lnTo>
                  <a:pt x="904739" y="427301"/>
                </a:lnTo>
                <a:lnTo>
                  <a:pt x="138248" y="427301"/>
                </a:lnTo>
                <a:lnTo>
                  <a:pt x="138248" y="300725"/>
                </a:lnTo>
                <a:close/>
              </a:path>
            </a:pathLst>
          </a:custGeom>
          <a:solidFill>
            <a:srgbClr val="00B0F0"/>
          </a:solidFill>
          <a:ln w="25400" cap="flat" cmpd="sng">
            <a:solidFill>
              <a:srgbClr val="385D8A"/>
            </a:solidFill>
            <a:round/>
            <a:headEnd/>
            <a:tailEnd/>
          </a:ln>
        </p:spPr>
        <p:txBody>
          <a:bodyPr lIns="87781" tIns="43891" rIns="87781" bIns="43891" anchor="ctr"/>
          <a:lstStyle/>
          <a:p>
            <a:endParaRPr lang="zh-CN" altLang="en-US" sz="1905"/>
          </a:p>
        </p:txBody>
      </p:sp>
      <p:pic>
        <p:nvPicPr>
          <p:cNvPr id="1127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32" y="3195473"/>
            <a:ext cx="1643098" cy="113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5" name="加号 22"/>
          <p:cNvSpPr>
            <a:spLocks/>
          </p:cNvSpPr>
          <p:nvPr/>
        </p:nvSpPr>
        <p:spPr bwMode="auto">
          <a:xfrm>
            <a:off x="2724123" y="3392040"/>
            <a:ext cx="1097078" cy="873631"/>
          </a:xfrm>
          <a:custGeom>
            <a:avLst/>
            <a:gdLst>
              <a:gd name="T0" fmla="*/ 137406 w 1036637"/>
              <a:gd name="T1" fmla="*/ 315671 h 825500"/>
              <a:gd name="T2" fmla="*/ 421240 w 1036637"/>
              <a:gd name="T3" fmla="*/ 315671 h 825500"/>
              <a:gd name="T4" fmla="*/ 421240 w 1036637"/>
              <a:gd name="T5" fmla="*/ 109420 h 825500"/>
              <a:gd name="T6" fmla="*/ 615397 w 1036637"/>
              <a:gd name="T7" fmla="*/ 109420 h 825500"/>
              <a:gd name="T8" fmla="*/ 615397 w 1036637"/>
              <a:gd name="T9" fmla="*/ 315671 h 825500"/>
              <a:gd name="T10" fmla="*/ 899231 w 1036637"/>
              <a:gd name="T11" fmla="*/ 315671 h 825500"/>
              <a:gd name="T12" fmla="*/ 899231 w 1036637"/>
              <a:gd name="T13" fmla="*/ 509829 h 825500"/>
              <a:gd name="T14" fmla="*/ 615397 w 1036637"/>
              <a:gd name="T15" fmla="*/ 509829 h 825500"/>
              <a:gd name="T16" fmla="*/ 615397 w 1036637"/>
              <a:gd name="T17" fmla="*/ 716080 h 825500"/>
              <a:gd name="T18" fmla="*/ 421240 w 1036637"/>
              <a:gd name="T19" fmla="*/ 716080 h 825500"/>
              <a:gd name="T20" fmla="*/ 421240 w 1036637"/>
              <a:gd name="T21" fmla="*/ 509829 h 825500"/>
              <a:gd name="T22" fmla="*/ 137406 w 1036637"/>
              <a:gd name="T23" fmla="*/ 509829 h 825500"/>
              <a:gd name="T24" fmla="*/ 137406 w 1036637"/>
              <a:gd name="T25" fmla="*/ 315671 h 825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6637" h="825500">
                <a:moveTo>
                  <a:pt x="137406" y="315671"/>
                </a:moveTo>
                <a:lnTo>
                  <a:pt x="421240" y="315671"/>
                </a:lnTo>
                <a:lnTo>
                  <a:pt x="421240" y="109420"/>
                </a:lnTo>
                <a:lnTo>
                  <a:pt x="615397" y="109420"/>
                </a:lnTo>
                <a:lnTo>
                  <a:pt x="615397" y="315671"/>
                </a:lnTo>
                <a:lnTo>
                  <a:pt x="899231" y="315671"/>
                </a:lnTo>
                <a:lnTo>
                  <a:pt x="899231" y="509829"/>
                </a:lnTo>
                <a:lnTo>
                  <a:pt x="615397" y="509829"/>
                </a:lnTo>
                <a:lnTo>
                  <a:pt x="615397" y="716080"/>
                </a:lnTo>
                <a:lnTo>
                  <a:pt x="421240" y="716080"/>
                </a:lnTo>
                <a:lnTo>
                  <a:pt x="421240" y="509829"/>
                </a:lnTo>
                <a:lnTo>
                  <a:pt x="137406" y="509829"/>
                </a:lnTo>
                <a:lnTo>
                  <a:pt x="137406" y="315671"/>
                </a:lnTo>
                <a:close/>
              </a:path>
            </a:pathLst>
          </a:custGeom>
          <a:solidFill>
            <a:srgbClr val="00B0F0"/>
          </a:solidFill>
          <a:ln w="25400" cap="flat" cmpd="sng">
            <a:solidFill>
              <a:srgbClr val="385D8A"/>
            </a:solidFill>
            <a:round/>
            <a:headEnd/>
            <a:tailEnd/>
          </a:ln>
        </p:spPr>
        <p:txBody>
          <a:bodyPr lIns="87781" tIns="43891" rIns="87781" bIns="43891" anchor="ctr"/>
          <a:lstStyle/>
          <a:p>
            <a:endParaRPr lang="zh-CN" altLang="en-US" sz="1905"/>
          </a:p>
        </p:txBody>
      </p:sp>
      <p:sp>
        <p:nvSpPr>
          <p:cNvPr id="11276" name="加号 23"/>
          <p:cNvSpPr>
            <a:spLocks/>
          </p:cNvSpPr>
          <p:nvPr/>
        </p:nvSpPr>
        <p:spPr bwMode="auto">
          <a:xfrm>
            <a:off x="2809805" y="5500513"/>
            <a:ext cx="1097079" cy="873631"/>
          </a:xfrm>
          <a:custGeom>
            <a:avLst/>
            <a:gdLst>
              <a:gd name="T0" fmla="*/ 137406 w 1036638"/>
              <a:gd name="T1" fmla="*/ 315671 h 825500"/>
              <a:gd name="T2" fmla="*/ 421240 w 1036638"/>
              <a:gd name="T3" fmla="*/ 315671 h 825500"/>
              <a:gd name="T4" fmla="*/ 421240 w 1036638"/>
              <a:gd name="T5" fmla="*/ 109420 h 825500"/>
              <a:gd name="T6" fmla="*/ 615398 w 1036638"/>
              <a:gd name="T7" fmla="*/ 109420 h 825500"/>
              <a:gd name="T8" fmla="*/ 615398 w 1036638"/>
              <a:gd name="T9" fmla="*/ 315671 h 825500"/>
              <a:gd name="T10" fmla="*/ 899232 w 1036638"/>
              <a:gd name="T11" fmla="*/ 315671 h 825500"/>
              <a:gd name="T12" fmla="*/ 899232 w 1036638"/>
              <a:gd name="T13" fmla="*/ 509829 h 825500"/>
              <a:gd name="T14" fmla="*/ 615398 w 1036638"/>
              <a:gd name="T15" fmla="*/ 509829 h 825500"/>
              <a:gd name="T16" fmla="*/ 615398 w 1036638"/>
              <a:gd name="T17" fmla="*/ 716080 h 825500"/>
              <a:gd name="T18" fmla="*/ 421240 w 1036638"/>
              <a:gd name="T19" fmla="*/ 716080 h 825500"/>
              <a:gd name="T20" fmla="*/ 421240 w 1036638"/>
              <a:gd name="T21" fmla="*/ 509829 h 825500"/>
              <a:gd name="T22" fmla="*/ 137406 w 1036638"/>
              <a:gd name="T23" fmla="*/ 509829 h 825500"/>
              <a:gd name="T24" fmla="*/ 137406 w 1036638"/>
              <a:gd name="T25" fmla="*/ 315671 h 825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6638" h="825500">
                <a:moveTo>
                  <a:pt x="137406" y="315671"/>
                </a:moveTo>
                <a:lnTo>
                  <a:pt x="421240" y="315671"/>
                </a:lnTo>
                <a:lnTo>
                  <a:pt x="421240" y="109420"/>
                </a:lnTo>
                <a:lnTo>
                  <a:pt x="615398" y="109420"/>
                </a:lnTo>
                <a:lnTo>
                  <a:pt x="615398" y="315671"/>
                </a:lnTo>
                <a:lnTo>
                  <a:pt x="899232" y="315671"/>
                </a:lnTo>
                <a:lnTo>
                  <a:pt x="899232" y="509829"/>
                </a:lnTo>
                <a:lnTo>
                  <a:pt x="615398" y="509829"/>
                </a:lnTo>
                <a:lnTo>
                  <a:pt x="615398" y="716080"/>
                </a:lnTo>
                <a:lnTo>
                  <a:pt x="421240" y="716080"/>
                </a:lnTo>
                <a:lnTo>
                  <a:pt x="421240" y="509829"/>
                </a:lnTo>
                <a:lnTo>
                  <a:pt x="137406" y="509829"/>
                </a:lnTo>
                <a:lnTo>
                  <a:pt x="137406" y="315671"/>
                </a:lnTo>
                <a:close/>
              </a:path>
            </a:pathLst>
          </a:custGeom>
          <a:solidFill>
            <a:srgbClr val="00B0F0"/>
          </a:solidFill>
          <a:ln w="25400" cap="flat" cmpd="sng">
            <a:solidFill>
              <a:srgbClr val="385D8A"/>
            </a:solidFill>
            <a:round/>
            <a:headEnd/>
            <a:tailEnd/>
          </a:ln>
        </p:spPr>
        <p:txBody>
          <a:bodyPr lIns="87781" tIns="43891" rIns="87781" bIns="43891" anchor="ctr"/>
          <a:lstStyle/>
          <a:p>
            <a:endParaRPr lang="zh-CN" altLang="en-US" sz="1905"/>
          </a:p>
        </p:txBody>
      </p:sp>
      <p:pic>
        <p:nvPicPr>
          <p:cNvPr id="1127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96" y="1260045"/>
            <a:ext cx="1641418" cy="113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96" y="5236745"/>
            <a:ext cx="1641418" cy="113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9" name="等于号 26"/>
          <p:cNvSpPr>
            <a:spLocks/>
          </p:cNvSpPr>
          <p:nvPr/>
        </p:nvSpPr>
        <p:spPr bwMode="auto">
          <a:xfrm>
            <a:off x="6329529" y="3543245"/>
            <a:ext cx="1105479" cy="569539"/>
          </a:xfrm>
          <a:custGeom>
            <a:avLst/>
            <a:gdLst>
              <a:gd name="T0" fmla="*/ 138458 w 1044575"/>
              <a:gd name="T1" fmla="*/ 110861 h 538162"/>
              <a:gd name="T2" fmla="*/ 906117 w 1044575"/>
              <a:gd name="T3" fmla="*/ 110861 h 538162"/>
              <a:gd name="T4" fmla="*/ 906117 w 1044575"/>
              <a:gd name="T5" fmla="*/ 237437 h 538162"/>
              <a:gd name="T6" fmla="*/ 138458 w 1044575"/>
              <a:gd name="T7" fmla="*/ 237437 h 538162"/>
              <a:gd name="T8" fmla="*/ 138458 w 1044575"/>
              <a:gd name="T9" fmla="*/ 110861 h 538162"/>
              <a:gd name="T10" fmla="*/ 138458 w 1044575"/>
              <a:gd name="T11" fmla="*/ 300725 h 538162"/>
              <a:gd name="T12" fmla="*/ 906117 w 1044575"/>
              <a:gd name="T13" fmla="*/ 300725 h 538162"/>
              <a:gd name="T14" fmla="*/ 906117 w 1044575"/>
              <a:gd name="T15" fmla="*/ 427301 h 538162"/>
              <a:gd name="T16" fmla="*/ 138458 w 1044575"/>
              <a:gd name="T17" fmla="*/ 427301 h 538162"/>
              <a:gd name="T18" fmla="*/ 138458 w 1044575"/>
              <a:gd name="T19" fmla="*/ 300725 h 538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4575" h="538162">
                <a:moveTo>
                  <a:pt x="138458" y="110861"/>
                </a:moveTo>
                <a:lnTo>
                  <a:pt x="906117" y="110861"/>
                </a:lnTo>
                <a:lnTo>
                  <a:pt x="906117" y="237437"/>
                </a:lnTo>
                <a:lnTo>
                  <a:pt x="138458" y="237437"/>
                </a:lnTo>
                <a:lnTo>
                  <a:pt x="138458" y="110861"/>
                </a:lnTo>
                <a:close/>
                <a:moveTo>
                  <a:pt x="138458" y="300725"/>
                </a:moveTo>
                <a:lnTo>
                  <a:pt x="906117" y="300725"/>
                </a:lnTo>
                <a:lnTo>
                  <a:pt x="906117" y="427301"/>
                </a:lnTo>
                <a:lnTo>
                  <a:pt x="138458" y="427301"/>
                </a:lnTo>
                <a:lnTo>
                  <a:pt x="138458" y="300725"/>
                </a:lnTo>
                <a:close/>
              </a:path>
            </a:pathLst>
          </a:custGeom>
          <a:solidFill>
            <a:srgbClr val="00B0F0"/>
          </a:solidFill>
          <a:ln w="25400" cap="flat" cmpd="sng">
            <a:solidFill>
              <a:srgbClr val="385D8A"/>
            </a:solidFill>
            <a:round/>
            <a:headEnd/>
            <a:tailEnd/>
          </a:ln>
        </p:spPr>
        <p:txBody>
          <a:bodyPr lIns="87781" tIns="43891" rIns="87781" bIns="43891" anchor="ctr"/>
          <a:lstStyle/>
          <a:p>
            <a:endParaRPr lang="zh-CN" altLang="en-US" sz="1905"/>
          </a:p>
        </p:txBody>
      </p:sp>
      <p:sp>
        <p:nvSpPr>
          <p:cNvPr id="11280" name="等于号 27"/>
          <p:cNvSpPr>
            <a:spLocks/>
          </p:cNvSpPr>
          <p:nvPr/>
        </p:nvSpPr>
        <p:spPr bwMode="auto">
          <a:xfrm>
            <a:off x="6477374" y="5534115"/>
            <a:ext cx="1103798" cy="569540"/>
          </a:xfrm>
          <a:custGeom>
            <a:avLst/>
            <a:gdLst>
              <a:gd name="T0" fmla="*/ 138248 w 1042987"/>
              <a:gd name="T1" fmla="*/ 110862 h 538163"/>
              <a:gd name="T2" fmla="*/ 904739 w 1042987"/>
              <a:gd name="T3" fmla="*/ 110862 h 538163"/>
              <a:gd name="T4" fmla="*/ 904739 w 1042987"/>
              <a:gd name="T5" fmla="*/ 237438 h 538163"/>
              <a:gd name="T6" fmla="*/ 138248 w 1042987"/>
              <a:gd name="T7" fmla="*/ 237438 h 538163"/>
              <a:gd name="T8" fmla="*/ 138248 w 1042987"/>
              <a:gd name="T9" fmla="*/ 110862 h 538163"/>
              <a:gd name="T10" fmla="*/ 138248 w 1042987"/>
              <a:gd name="T11" fmla="*/ 300725 h 538163"/>
              <a:gd name="T12" fmla="*/ 904739 w 1042987"/>
              <a:gd name="T13" fmla="*/ 300725 h 538163"/>
              <a:gd name="T14" fmla="*/ 904739 w 1042987"/>
              <a:gd name="T15" fmla="*/ 427301 h 538163"/>
              <a:gd name="T16" fmla="*/ 138248 w 1042987"/>
              <a:gd name="T17" fmla="*/ 427301 h 538163"/>
              <a:gd name="T18" fmla="*/ 138248 w 1042987"/>
              <a:gd name="T19" fmla="*/ 300725 h 538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2987" h="538163">
                <a:moveTo>
                  <a:pt x="138248" y="110862"/>
                </a:moveTo>
                <a:lnTo>
                  <a:pt x="904739" y="110862"/>
                </a:lnTo>
                <a:lnTo>
                  <a:pt x="904739" y="237438"/>
                </a:lnTo>
                <a:lnTo>
                  <a:pt x="138248" y="237438"/>
                </a:lnTo>
                <a:lnTo>
                  <a:pt x="138248" y="110862"/>
                </a:lnTo>
                <a:close/>
                <a:moveTo>
                  <a:pt x="138248" y="300725"/>
                </a:moveTo>
                <a:lnTo>
                  <a:pt x="904739" y="300725"/>
                </a:lnTo>
                <a:lnTo>
                  <a:pt x="904739" y="427301"/>
                </a:lnTo>
                <a:lnTo>
                  <a:pt x="138248" y="427301"/>
                </a:lnTo>
                <a:lnTo>
                  <a:pt x="138248" y="300725"/>
                </a:lnTo>
                <a:close/>
              </a:path>
            </a:pathLst>
          </a:custGeom>
          <a:solidFill>
            <a:srgbClr val="00B0F0"/>
          </a:solidFill>
          <a:ln w="25400" cap="flat" cmpd="sng">
            <a:solidFill>
              <a:srgbClr val="385D8A"/>
            </a:solidFill>
            <a:round/>
            <a:headEnd/>
            <a:tailEnd/>
          </a:ln>
        </p:spPr>
        <p:txBody>
          <a:bodyPr lIns="87781" tIns="43891" rIns="87781" bIns="43891" anchor="ctr"/>
          <a:lstStyle/>
          <a:p>
            <a:endParaRPr lang="zh-CN" altLang="en-US" sz="1905"/>
          </a:p>
        </p:txBody>
      </p:sp>
      <p:pic>
        <p:nvPicPr>
          <p:cNvPr id="1128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100" y="2756978"/>
            <a:ext cx="1910226" cy="201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12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"/>
          <p:cNvSpPr txBox="1">
            <a:spLocks noChangeArrowheads="1"/>
          </p:cNvSpPr>
          <p:nvPr/>
        </p:nvSpPr>
        <p:spPr bwMode="auto">
          <a:xfrm>
            <a:off x="1261392" y="294011"/>
            <a:ext cx="9728033" cy="107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7781" tIns="43891" rIns="87781" bIns="43891">
            <a:sp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064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/>
              <a:t>特别是木果创客豪华升级包，几乎解锁</a:t>
            </a:r>
            <a:r>
              <a:rPr lang="en-US" altLang="zh-CN" sz="3200" dirty="0" err="1" smtClean="0"/>
              <a:t>mBot</a:t>
            </a:r>
            <a:r>
              <a:rPr lang="zh-CN" altLang="en-US" sz="3200" dirty="0" smtClean="0"/>
              <a:t>所有的功能，让</a:t>
            </a:r>
            <a:r>
              <a:rPr lang="en-US" altLang="zh-CN" sz="3200" dirty="0" err="1" smtClean="0"/>
              <a:t>mBot</a:t>
            </a:r>
            <a:r>
              <a:rPr lang="zh-CN" altLang="en-US" sz="3200" dirty="0" smtClean="0"/>
              <a:t>成为完整的</a:t>
            </a:r>
            <a:r>
              <a:rPr lang="en-US" altLang="zh-CN" sz="3200" dirty="0" err="1" smtClean="0"/>
              <a:t>arduino</a:t>
            </a:r>
            <a:r>
              <a:rPr lang="zh-CN" altLang="en-US" sz="3200" dirty="0" smtClean="0"/>
              <a:t>高级学习套件。</a:t>
            </a:r>
            <a:endParaRPr lang="zh-CN" altLang="en-US" sz="3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392" y="2111433"/>
            <a:ext cx="5662741" cy="36056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27" y="1513089"/>
            <a:ext cx="2977157" cy="420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24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573</Words>
  <Application>Microsoft Office PowerPoint</Application>
  <PresentationFormat>宽屏</PresentationFormat>
  <Paragraphs>32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Helvetica Light</vt:lpstr>
      <vt:lpstr>MS PGothic</vt:lpstr>
      <vt:lpstr>华文行楷</vt:lpstr>
      <vt:lpstr>宋体</vt:lpstr>
      <vt:lpstr>Arial</vt:lpstr>
      <vt:lpstr>Calibri</vt:lpstr>
      <vt:lpstr>Calibri Light</vt:lpstr>
      <vt:lpstr>Segoe UI Semilight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可以开展各种活动、工作坊的mBot!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木果</cp:lastModifiedBy>
  <cp:revision>9</cp:revision>
  <dcterms:created xsi:type="dcterms:W3CDTF">2015-10-24T15:26:24Z</dcterms:created>
  <dcterms:modified xsi:type="dcterms:W3CDTF">2016-02-16T02:40:30Z</dcterms:modified>
</cp:coreProperties>
</file>