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5" r:id="rId10"/>
    <p:sldId id="266" r:id="rId11"/>
    <p:sldId id="262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6879-41F1-43AF-94D7-4BCDC107FF31}" type="datetimeFigureOut">
              <a:rPr lang="zh-CN" altLang="en-US" smtClean="0"/>
              <a:t>2016/5/25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E4EE-F00B-42B8-A565-F4A39E4A01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6879-41F1-43AF-94D7-4BCDC107FF31}" type="datetimeFigureOut">
              <a:rPr lang="zh-CN" altLang="en-US" smtClean="0"/>
              <a:t>2016/5/25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E4EE-F00B-42B8-A565-F4A39E4A01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6879-41F1-43AF-94D7-4BCDC107FF31}" type="datetimeFigureOut">
              <a:rPr lang="zh-CN" altLang="en-US" smtClean="0"/>
              <a:t>2016/5/25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E4EE-F00B-42B8-A565-F4A39E4A01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6879-41F1-43AF-94D7-4BCDC107FF31}" type="datetimeFigureOut">
              <a:rPr lang="zh-CN" altLang="en-US" smtClean="0"/>
              <a:t>2016/5/25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E4EE-F00B-42B8-A565-F4A39E4A01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6879-41F1-43AF-94D7-4BCDC107FF31}" type="datetimeFigureOut">
              <a:rPr lang="zh-CN" altLang="en-US" smtClean="0"/>
              <a:t>2016/5/25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E4EE-F00B-42B8-A565-F4A39E4A01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6879-41F1-43AF-94D7-4BCDC107FF31}" type="datetimeFigureOut">
              <a:rPr lang="zh-CN" altLang="en-US" smtClean="0"/>
              <a:t>2016/5/25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E4EE-F00B-42B8-A565-F4A39E4A01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6879-41F1-43AF-94D7-4BCDC107FF31}" type="datetimeFigureOut">
              <a:rPr lang="zh-CN" altLang="en-US" smtClean="0"/>
              <a:t>2016/5/25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E4EE-F00B-42B8-A565-F4A39E4A01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6879-41F1-43AF-94D7-4BCDC107FF31}" type="datetimeFigureOut">
              <a:rPr lang="zh-CN" altLang="en-US" smtClean="0"/>
              <a:t>2016/5/25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E4EE-F00B-42B8-A565-F4A39E4A01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6879-41F1-43AF-94D7-4BCDC107FF31}" type="datetimeFigureOut">
              <a:rPr lang="zh-CN" altLang="en-US" smtClean="0"/>
              <a:t>2016/5/25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E4EE-F00B-42B8-A565-F4A39E4A01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6879-41F1-43AF-94D7-4BCDC107FF31}" type="datetimeFigureOut">
              <a:rPr lang="zh-CN" altLang="en-US" smtClean="0"/>
              <a:t>2016/5/25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E4EE-F00B-42B8-A565-F4A39E4A01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6879-41F1-43AF-94D7-4BCDC107FF31}" type="datetimeFigureOut">
              <a:rPr lang="zh-CN" altLang="en-US" smtClean="0"/>
              <a:t>2016/5/25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2A0E4EE-F00B-42B8-A565-F4A39E4A019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8A6879-41F1-43AF-94D7-4BCDC107FF31}" type="datetimeFigureOut">
              <a:rPr lang="zh-CN" altLang="en-US" smtClean="0"/>
              <a:t>2016/5/25</a:t>
            </a:fld>
            <a:endParaRPr lang="zh-CN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A0E4EE-F00B-42B8-A565-F4A39E4A019E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 smtClean="0"/>
              <a:t>MBOT RANGER</a:t>
            </a:r>
            <a:r>
              <a:rPr lang="zh-CN" altLang="en-US" dirty="0" smtClean="0"/>
              <a:t>游侠版案例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zh-CN" alt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声控抽奖机</a:t>
            </a:r>
            <a:endParaRPr lang="zh-CN" altLang="en-US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主讲人：</a:t>
            </a:r>
            <a:r>
              <a:rPr lang="zh-CN" altLang="en-US" dirty="0" smtClean="0"/>
              <a:t>老李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sz="2400" dirty="0">
                <a:latin typeface="+mn-ea"/>
              </a:rPr>
              <a:t>智汇创客</a:t>
            </a:r>
            <a:r>
              <a:rPr lang="en-US" altLang="zh-CN" sz="2400" dirty="0">
                <a:latin typeface="+mn-ea"/>
              </a:rPr>
              <a:t>MBOT</a:t>
            </a:r>
            <a:r>
              <a:rPr lang="zh-CN" altLang="en-US" sz="2400" dirty="0">
                <a:latin typeface="+mn-ea"/>
              </a:rPr>
              <a:t>课程</a:t>
            </a:r>
            <a:r>
              <a:rPr lang="zh-CN" altLang="en-US" sz="2400" dirty="0" smtClean="0">
                <a:latin typeface="+mn-ea"/>
              </a:rPr>
              <a:t>学习群：</a:t>
            </a:r>
            <a:r>
              <a:rPr lang="en-US" altLang="zh-CN" sz="2400" dirty="0" smtClean="0">
                <a:latin typeface="+mn-ea"/>
              </a:rPr>
              <a:t>535750021</a:t>
            </a:r>
            <a:endParaRPr lang="zh-CN" altLang="en-US" sz="2400" dirty="0">
              <a:latin typeface="+mn-ea"/>
            </a:endParaRPr>
          </a:p>
        </p:txBody>
      </p:sp>
      <p:pic>
        <p:nvPicPr>
          <p:cNvPr id="3073" name="Picture 1" descr="C:\Users\Administrator\Documents\Tencent Files\26294928\Image\C2C\0E35115A60B22A073B1E49298567FA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1800200" cy="251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27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7555" y="116632"/>
            <a:ext cx="8229600" cy="578328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代码截图：</a:t>
            </a:r>
            <a:endParaRPr lang="zh-CN" altLang="en-US" dirty="0"/>
          </a:p>
        </p:txBody>
      </p:sp>
      <p:pic>
        <p:nvPicPr>
          <p:cNvPr id="1025" name="Picture 1" descr="C:\Users\Administrator\Documents\Tencent Files\26294928\Image\C2C\7B659F6CA9C0AF057F5D3D4A0EC5C63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56" b="53723"/>
          <a:stretch/>
        </p:blipFill>
        <p:spPr bwMode="auto">
          <a:xfrm>
            <a:off x="971600" y="764704"/>
            <a:ext cx="6840760" cy="5827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22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7555" y="116632"/>
            <a:ext cx="8229600" cy="578328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代码截图：</a:t>
            </a:r>
            <a:endParaRPr lang="zh-CN" altLang="en-US" dirty="0"/>
          </a:p>
        </p:txBody>
      </p:sp>
      <p:pic>
        <p:nvPicPr>
          <p:cNvPr id="1026" name="Picture 2" descr="C:\Users\Administrator\Documents\Tencent Files\26294928\Image\C2C\7B659F6CA9C0AF057F5D3D4A0EC5C63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98"/>
          <a:stretch/>
        </p:blipFill>
        <p:spPr bwMode="auto">
          <a:xfrm>
            <a:off x="1043608" y="764704"/>
            <a:ext cx="6768752" cy="5827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24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案例目标：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sz="3600" b="1" dirty="0">
                <a:latin typeface="+mn-ea"/>
              </a:rPr>
              <a:t>（一）软件模块</a:t>
            </a:r>
            <a:endParaRPr lang="en-US" altLang="zh-CN" sz="3600" b="1" dirty="0">
              <a:latin typeface="+mn-ea"/>
            </a:endParaRPr>
          </a:p>
          <a:p>
            <a:endParaRPr lang="zh-CN" altLang="zh-CN" dirty="0"/>
          </a:p>
          <a:p>
            <a:r>
              <a:rPr lang="en-US" altLang="zh-CN" sz="2800" dirty="0">
                <a:latin typeface="+mn-ea"/>
              </a:rPr>
              <a:t>1</a:t>
            </a:r>
            <a:r>
              <a:rPr lang="zh-CN" altLang="zh-CN" sz="2800" dirty="0" smtClean="0">
                <a:latin typeface="+mn-ea"/>
              </a:rPr>
              <a:t>．</a:t>
            </a:r>
            <a:r>
              <a:rPr lang="zh-CN" altLang="en-US" sz="2800" dirty="0" smtClean="0">
                <a:latin typeface="+mn-ea"/>
              </a:rPr>
              <a:t>学会使用数字与逻辑模块的随机数。</a:t>
            </a:r>
            <a:endParaRPr lang="en-US" altLang="zh-CN" sz="2800" dirty="0" smtClean="0">
              <a:latin typeface="+mn-ea"/>
            </a:endParaRPr>
          </a:p>
          <a:p>
            <a:r>
              <a:rPr lang="en-US" altLang="zh-CN" sz="2800" dirty="0" smtClean="0">
                <a:latin typeface="+mn-ea"/>
              </a:rPr>
              <a:t>2</a:t>
            </a:r>
            <a:r>
              <a:rPr lang="en-US" altLang="zh-CN" sz="2800" dirty="0">
                <a:latin typeface="+mn-ea"/>
              </a:rPr>
              <a:t>. </a:t>
            </a:r>
            <a:r>
              <a:rPr lang="zh-CN" altLang="zh-CN" sz="2800" dirty="0" smtClean="0">
                <a:latin typeface="+mn-ea"/>
              </a:rPr>
              <a:t>学会</a:t>
            </a:r>
            <a:r>
              <a:rPr lang="zh-CN" altLang="en-US" sz="2800" dirty="0" smtClean="0">
                <a:latin typeface="+mn-ea"/>
              </a:rPr>
              <a:t>创建</a:t>
            </a:r>
            <a:r>
              <a:rPr lang="zh-CN" altLang="en-US" sz="2800" dirty="0" smtClean="0">
                <a:latin typeface="+mn-ea"/>
              </a:rPr>
              <a:t>及使用变量</a:t>
            </a:r>
            <a:r>
              <a:rPr lang="zh-CN" altLang="zh-CN" sz="2800" dirty="0" smtClean="0">
                <a:latin typeface="+mn-ea"/>
              </a:rPr>
              <a:t>。</a:t>
            </a:r>
            <a:endParaRPr lang="zh-CN" altLang="zh-CN" sz="2800" dirty="0">
              <a:latin typeface="+mn-ea"/>
            </a:endParaRPr>
          </a:p>
          <a:p>
            <a:r>
              <a:rPr lang="en-US" altLang="zh-CN" sz="2800" dirty="0">
                <a:latin typeface="+mn-ea"/>
              </a:rPr>
              <a:t>3. </a:t>
            </a:r>
            <a:r>
              <a:rPr lang="zh-CN" altLang="zh-CN" sz="2800" dirty="0" smtClean="0">
                <a:latin typeface="+mn-ea"/>
              </a:rPr>
              <a:t>学会</a:t>
            </a:r>
            <a:r>
              <a:rPr lang="zh-CN" altLang="en-US" sz="2800" dirty="0" smtClean="0">
                <a:latin typeface="+mn-ea"/>
              </a:rPr>
              <a:t>声音模块的使用方法</a:t>
            </a:r>
            <a:r>
              <a:rPr lang="zh-CN" altLang="en-US" sz="2800" dirty="0" smtClean="0">
                <a:latin typeface="+mn-ea"/>
              </a:rPr>
              <a:t>。</a:t>
            </a:r>
            <a:endParaRPr lang="zh-CN" altLang="zh-CN" sz="2800" dirty="0">
              <a:latin typeface="+mn-ea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343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案例目标：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600" b="1" dirty="0">
                <a:latin typeface="+mn-ea"/>
              </a:rPr>
              <a:t>（二）硬件</a:t>
            </a:r>
            <a:r>
              <a:rPr lang="zh-CN" altLang="en-US" sz="3600" b="1" dirty="0" smtClean="0">
                <a:latin typeface="+mn-ea"/>
              </a:rPr>
              <a:t>模块</a:t>
            </a:r>
            <a:endParaRPr lang="en-US" altLang="zh-CN" sz="3600" b="1" dirty="0" smtClean="0">
              <a:latin typeface="+mn-ea"/>
            </a:endParaRPr>
          </a:p>
          <a:p>
            <a:endParaRPr lang="zh-CN" altLang="en-US" sz="3600" b="1" dirty="0">
              <a:latin typeface="+mn-ea"/>
            </a:endParaRPr>
          </a:p>
          <a:p>
            <a:r>
              <a:rPr lang="en-US" altLang="zh-CN" sz="2800" dirty="0">
                <a:latin typeface="+mn-ea"/>
              </a:rPr>
              <a:t>1. </a:t>
            </a:r>
            <a:r>
              <a:rPr lang="zh-CN" altLang="en-US" sz="2800" dirty="0" smtClean="0">
                <a:latin typeface="+mn-ea"/>
              </a:rPr>
              <a:t>掌握声音传感器</a:t>
            </a:r>
            <a:r>
              <a:rPr lang="zh-CN" altLang="en-US" sz="2800" dirty="0">
                <a:latin typeface="+mn-ea"/>
              </a:rPr>
              <a:t>连接到主板的方法。</a:t>
            </a:r>
          </a:p>
          <a:p>
            <a:r>
              <a:rPr lang="en-US" altLang="zh-CN" sz="2800" dirty="0">
                <a:latin typeface="+mn-ea"/>
              </a:rPr>
              <a:t>2. </a:t>
            </a:r>
            <a:r>
              <a:rPr lang="zh-CN" altLang="en-US" sz="2800" dirty="0" smtClean="0">
                <a:latin typeface="+mn-ea"/>
              </a:rPr>
              <a:t>熟练运用</a:t>
            </a:r>
            <a:r>
              <a:rPr lang="zh-CN" altLang="en-US" sz="2800" dirty="0" smtClean="0">
                <a:latin typeface="+mn-ea"/>
              </a:rPr>
              <a:t>板</a:t>
            </a:r>
            <a:r>
              <a:rPr lang="zh-CN" altLang="en-US" sz="2800" dirty="0">
                <a:latin typeface="+mn-ea"/>
              </a:rPr>
              <a:t>载</a:t>
            </a:r>
            <a:r>
              <a:rPr lang="en-US" altLang="zh-CN" sz="2800" dirty="0">
                <a:latin typeface="+mn-ea"/>
              </a:rPr>
              <a:t>LED</a:t>
            </a:r>
            <a:r>
              <a:rPr lang="zh-CN" altLang="en-US" sz="2800" dirty="0">
                <a:latin typeface="+mn-ea"/>
              </a:rPr>
              <a:t>灯</a:t>
            </a:r>
            <a:r>
              <a:rPr lang="zh-CN" altLang="en-US" sz="2800" dirty="0" smtClean="0">
                <a:latin typeface="+mn-ea"/>
              </a:rPr>
              <a:t>。</a:t>
            </a:r>
            <a:endParaRPr lang="en-US" altLang="zh-CN" sz="2800" dirty="0" smtClean="0">
              <a:latin typeface="+mn-ea"/>
            </a:endParaRPr>
          </a:p>
          <a:p>
            <a:r>
              <a:rPr lang="en-US" altLang="zh-CN" sz="2800" dirty="0" smtClean="0">
                <a:latin typeface="+mn-ea"/>
              </a:rPr>
              <a:t>3. </a:t>
            </a:r>
            <a:r>
              <a:rPr lang="zh-CN" altLang="en-US" sz="2800" dirty="0" smtClean="0">
                <a:latin typeface="+mn-ea"/>
              </a:rPr>
              <a:t>自由拼搭出抽奖机的机座部分。</a:t>
            </a:r>
            <a:endParaRPr lang="zh-CN" altLang="en-US" sz="2800" dirty="0">
              <a:latin typeface="+mn-ea"/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140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案例效果：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89120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latin typeface="+mn-ea"/>
              </a:rPr>
              <a:t>12</a:t>
            </a:r>
            <a:r>
              <a:rPr lang="zh-CN" altLang="en-US" sz="2400" dirty="0" smtClean="0">
                <a:latin typeface="+mn-ea"/>
              </a:rPr>
              <a:t>盏灯全部发出淡淡的绿光，</a:t>
            </a:r>
            <a:r>
              <a:rPr lang="en-US" altLang="zh-CN" sz="2400" dirty="0" smtClean="0">
                <a:latin typeface="+mn-ea"/>
              </a:rPr>
              <a:t>1-12</a:t>
            </a:r>
            <a:r>
              <a:rPr lang="zh-CN" altLang="en-US" sz="2400" dirty="0" smtClean="0">
                <a:latin typeface="+mn-ea"/>
              </a:rPr>
              <a:t>号灯依次绿色高亮闪烁，接收到抽奖命令</a:t>
            </a:r>
            <a:r>
              <a:rPr lang="zh-CN" altLang="en-US" sz="2400" dirty="0">
                <a:latin typeface="+mn-ea"/>
              </a:rPr>
              <a:t>后，启动抽奖</a:t>
            </a:r>
            <a:r>
              <a:rPr lang="zh-CN" altLang="en-US" sz="2400" dirty="0" smtClean="0">
                <a:latin typeface="+mn-ea"/>
              </a:rPr>
              <a:t>，蓝灯依次闪烁，灯光</a:t>
            </a:r>
            <a:r>
              <a:rPr lang="zh-CN" altLang="en-US" sz="2400" dirty="0">
                <a:latin typeface="+mn-ea"/>
              </a:rPr>
              <a:t>越变越慢， 渐渐停下</a:t>
            </a:r>
            <a:r>
              <a:rPr lang="zh-CN" altLang="en-US" sz="2400" dirty="0" smtClean="0">
                <a:latin typeface="+mn-ea"/>
              </a:rPr>
              <a:t>，最后，几</a:t>
            </a:r>
            <a:r>
              <a:rPr lang="zh-CN" altLang="en-US" sz="2400" dirty="0">
                <a:latin typeface="+mn-ea"/>
              </a:rPr>
              <a:t>号灯亮，</a:t>
            </a:r>
            <a:r>
              <a:rPr lang="zh-CN" altLang="en-US" sz="2400" dirty="0" smtClean="0">
                <a:latin typeface="+mn-ea"/>
              </a:rPr>
              <a:t>代表几</a:t>
            </a:r>
            <a:r>
              <a:rPr lang="zh-CN" altLang="en-US" sz="2400" dirty="0">
                <a:latin typeface="+mn-ea"/>
              </a:rPr>
              <a:t>号</a:t>
            </a:r>
            <a:r>
              <a:rPr lang="zh-CN" altLang="en-US" sz="2400" dirty="0" smtClean="0">
                <a:latin typeface="+mn-ea"/>
              </a:rPr>
              <a:t>中奖，播放音效。</a:t>
            </a:r>
            <a:endParaRPr lang="en-US" altLang="zh-CN" sz="2400" dirty="0">
              <a:latin typeface="+mn-ea"/>
            </a:endParaRPr>
          </a:p>
        </p:txBody>
      </p:sp>
      <p:pic>
        <p:nvPicPr>
          <p:cNvPr id="5" name="声控抽奖机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7744" y="3066437"/>
            <a:ext cx="5040560" cy="33129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5535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准备素材：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458112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声音传感器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" t="11990" r="17823" b="13513"/>
          <a:stretch/>
        </p:blipFill>
        <p:spPr>
          <a:xfrm>
            <a:off x="4499992" y="1948928"/>
            <a:ext cx="3337722" cy="2326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832910" y="4581128"/>
            <a:ext cx="2671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Auriga</a:t>
            </a:r>
            <a:r>
              <a:rPr lang="zh-CN" altLang="en-US" dirty="0" smtClean="0"/>
              <a:t>控制板</a:t>
            </a:r>
            <a:r>
              <a:rPr lang="zh-CN" altLang="en-US" dirty="0" smtClean="0"/>
              <a:t>上和</a:t>
            </a:r>
            <a:r>
              <a:rPr lang="en-US" altLang="zh-CN" dirty="0" smtClean="0"/>
              <a:t>LED</a:t>
            </a:r>
            <a:r>
              <a:rPr lang="zh-CN" altLang="en-US" dirty="0" smtClean="0"/>
              <a:t>灯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047014" y="2492896"/>
            <a:ext cx="1477314" cy="129614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49" name="Picture 1" descr="C:\Users\Administrator\Documents\Tencent Files\26294928\Image\C2C\A879155D7F29FE759BAEA52B14AE0BB7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2" t="24973" r="15873" b="27815"/>
          <a:stretch/>
        </p:blipFill>
        <p:spPr bwMode="auto">
          <a:xfrm rot="5400000">
            <a:off x="1647633" y="2546523"/>
            <a:ext cx="2326491" cy="1187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istrator\Documents\Tencent Files\26294928\Image\C2C\383B82261D55317C32EBFA31EFF26AC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8" t="26456" r="17713" b="27814"/>
          <a:stretch/>
        </p:blipFill>
        <p:spPr bwMode="auto">
          <a:xfrm rot="5400000">
            <a:off x="192757" y="2535822"/>
            <a:ext cx="2354641" cy="118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51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Administrator\Documents\Tencent Files\26294928\Image\C2C\92B9B01E58E7F512F163581968CA0B3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0" t="3782" r="21151"/>
          <a:stretch/>
        </p:blipFill>
        <p:spPr bwMode="auto">
          <a:xfrm rot="5400000">
            <a:off x="605773" y="1701870"/>
            <a:ext cx="3739189" cy="4303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线路连接图：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705360" y="6041784"/>
            <a:ext cx="17155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声音传感器</a:t>
            </a:r>
            <a:endParaRPr lang="en-US" altLang="zh-CN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zh-CN" alt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连接</a:t>
            </a:r>
            <a:r>
              <a:rPr lang="en-US" altLang="zh-CN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r>
              <a:rPr lang="zh-CN" alt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号端口</a:t>
            </a:r>
            <a:endParaRPr lang="zh-CN" alt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89739" y="3398984"/>
            <a:ext cx="546777" cy="648072"/>
          </a:xfrm>
          <a:prstGeom prst="rect">
            <a:avLst/>
          </a:prstGeom>
          <a:noFill/>
          <a:ln w="5715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4" name="Picture 2" descr="C:\Users\Administrator\Documents\Tencent Files\26294928\Image\C2C\8AB55D5F13F9ACCC868356468DA0580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1" t="5503" r="28646"/>
          <a:stretch/>
        </p:blipFill>
        <p:spPr bwMode="auto">
          <a:xfrm rot="16200000">
            <a:off x="4958783" y="1813355"/>
            <a:ext cx="3739188" cy="40807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右箭头 12"/>
          <p:cNvSpPr/>
          <p:nvPr/>
        </p:nvSpPr>
        <p:spPr>
          <a:xfrm rot="16200000" flipH="1" flipV="1">
            <a:off x="2496051" y="4891183"/>
            <a:ext cx="2134152" cy="21602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832753" y="6030040"/>
            <a:ext cx="199125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全部连接后如图</a:t>
            </a:r>
            <a:endParaRPr lang="zh-CN" alt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281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打开软件，连接</a:t>
            </a:r>
            <a:r>
              <a:rPr lang="zh-CN" altLang="en-US" dirty="0" smtClean="0"/>
              <a:t>主板 </a:t>
            </a:r>
            <a:endParaRPr lang="zh-CN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" r="67661" b="46541"/>
          <a:stretch/>
        </p:blipFill>
        <p:spPr bwMode="auto">
          <a:xfrm>
            <a:off x="1160690" y="2277120"/>
            <a:ext cx="2774555" cy="28571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5390661"/>
            <a:ext cx="2005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控制板选择</a:t>
            </a:r>
            <a:r>
              <a:rPr lang="en-US" altLang="zh-CN" dirty="0" smtClean="0"/>
              <a:t>Auriga</a:t>
            </a:r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r="78669" b="62153"/>
          <a:stretch/>
        </p:blipFill>
        <p:spPr bwMode="auto">
          <a:xfrm>
            <a:off x="4644008" y="2277120"/>
            <a:ext cx="2520280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29359" y="5403779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连接串口后，安装固件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40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编程</a:t>
            </a:r>
            <a:r>
              <a:rPr lang="zh-CN" altLang="en-US" dirty="0" smtClean="0"/>
              <a:t>算法分析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7971341"/>
              </p:ext>
            </p:extLst>
          </p:nvPr>
        </p:nvGraphicFramePr>
        <p:xfrm>
          <a:off x="271601" y="1916832"/>
          <a:ext cx="8640960" cy="4766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1420079"/>
                <a:gridCol w="4772609"/>
              </a:tblGrid>
              <a:tr h="648072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CN" alt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我的想法</a:t>
                      </a:r>
                      <a:endParaRPr kumimoji="0" lang="zh-CN" altLang="en-US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选择模块</a:t>
                      </a:r>
                      <a:endParaRPr kumimoji="0" lang="zh-CN" altLang="en-US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CN" alt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代码举例</a:t>
                      </a:r>
                      <a:endParaRPr kumimoji="0" lang="zh-CN" altLang="en-US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241034">
                <a:tc>
                  <a:txBody>
                    <a:bodyPr/>
                    <a:lstStyle/>
                    <a:p>
                      <a:endParaRPr lang="en-US" altLang="zh-CN" sz="2000" dirty="0" smtClean="0">
                        <a:latin typeface="+mn-ea"/>
                        <a:ea typeface="+mn-ea"/>
                      </a:endParaRPr>
                    </a:p>
                    <a:p>
                      <a:r>
                        <a:rPr lang="zh-CN" altLang="en-US" sz="2000" dirty="0" smtClean="0">
                          <a:latin typeface="+mn-ea"/>
                          <a:ea typeface="+mn-ea"/>
                        </a:rPr>
                        <a:t>将需要用到的变量初始化，有三个：时间、灯数、音量</a:t>
                      </a:r>
                      <a:endParaRPr lang="en-US" altLang="zh-CN" sz="2000" dirty="0" smtClean="0">
                        <a:latin typeface="+mn-ea"/>
                        <a:ea typeface="+mn-ea"/>
                      </a:endParaRPr>
                    </a:p>
                    <a:p>
                      <a:endParaRPr lang="en-US" altLang="zh-CN" sz="2000" dirty="0" smtClean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 smtClean="0">
                        <a:latin typeface="+mn-ea"/>
                        <a:ea typeface="+mn-ea"/>
                      </a:endParaRPr>
                    </a:p>
                    <a:p>
                      <a:r>
                        <a:rPr lang="zh-CN" altLang="en-US" dirty="0" smtClean="0">
                          <a:latin typeface="+mn-ea"/>
                          <a:ea typeface="+mn-ea"/>
                        </a:rPr>
                        <a:t>数据</a:t>
                      </a:r>
                      <a:r>
                        <a:rPr lang="zh-CN" altLang="en-US" dirty="0" smtClean="0">
                          <a:latin typeface="+mn-ea"/>
                          <a:ea typeface="+mn-ea"/>
                        </a:rPr>
                        <a:t>和</a:t>
                      </a:r>
                      <a:r>
                        <a:rPr lang="zh-CN" altLang="en-US" dirty="0" smtClean="0">
                          <a:latin typeface="+mn-ea"/>
                          <a:ea typeface="+mn-ea"/>
                        </a:rPr>
                        <a:t>指令</a:t>
                      </a:r>
                      <a:endParaRPr lang="en-US" altLang="zh-CN" dirty="0" smtClean="0">
                        <a:latin typeface="+mn-ea"/>
                        <a:ea typeface="+mn-ea"/>
                      </a:endParaRPr>
                    </a:p>
                    <a:p>
                      <a:endParaRPr lang="en-US" altLang="zh-CN" dirty="0" smtClean="0">
                        <a:latin typeface="+mn-ea"/>
                        <a:ea typeface="+mn-ea"/>
                      </a:endParaRPr>
                    </a:p>
                    <a:p>
                      <a:r>
                        <a:rPr lang="zh-CN" altLang="en-US" dirty="0" smtClean="0">
                          <a:latin typeface="+mn-ea"/>
                          <a:ea typeface="+mn-ea"/>
                        </a:rPr>
                        <a:t>机器人</a:t>
                      </a:r>
                      <a:endParaRPr lang="zh-CN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2503382">
                <a:tc>
                  <a:txBody>
                    <a:bodyPr/>
                    <a:lstStyle/>
                    <a:p>
                      <a:endParaRPr lang="en-US" altLang="zh-CN" sz="2000" dirty="0" smtClean="0">
                        <a:latin typeface="+mn-ea"/>
                        <a:ea typeface="+mn-ea"/>
                      </a:endParaRPr>
                    </a:p>
                    <a:p>
                      <a:r>
                        <a:rPr lang="zh-CN" altLang="en-US" sz="2000" dirty="0" smtClean="0">
                          <a:latin typeface="+mn-ea"/>
                          <a:ea typeface="+mn-ea"/>
                        </a:rPr>
                        <a:t>在没有发出抽奖信号之前，</a:t>
                      </a:r>
                      <a:r>
                        <a:rPr lang="en-US" altLang="zh-CN" sz="2000" dirty="0" smtClean="0">
                          <a:latin typeface="+mn-ea"/>
                          <a:ea typeface="+mn-ea"/>
                        </a:rPr>
                        <a:t>LED</a:t>
                      </a:r>
                      <a:r>
                        <a:rPr lang="zh-CN" altLang="en-US" sz="2000" dirty="0" smtClean="0">
                          <a:latin typeface="+mn-ea"/>
                          <a:ea typeface="+mn-ea"/>
                        </a:rPr>
                        <a:t>板载灯，全部发出淡淡的绿色光，</a:t>
                      </a:r>
                      <a:r>
                        <a:rPr lang="en-US" altLang="zh-CN" sz="2000" dirty="0" smtClean="0">
                          <a:latin typeface="+mn-ea"/>
                          <a:ea typeface="+mn-ea"/>
                        </a:rPr>
                        <a:t>1-12LED</a:t>
                      </a:r>
                      <a:r>
                        <a:rPr lang="zh-CN" altLang="en-US" sz="2000" dirty="0" smtClean="0">
                          <a:latin typeface="+mn-ea"/>
                          <a:ea typeface="+mn-ea"/>
                        </a:rPr>
                        <a:t>灯循环闪烁绿色灯，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 smtClean="0">
                        <a:latin typeface="+mn-ea"/>
                        <a:ea typeface="+mn-ea"/>
                      </a:endParaRPr>
                    </a:p>
                    <a:p>
                      <a:endParaRPr lang="en-US" altLang="zh-CN" dirty="0" smtClean="0">
                        <a:latin typeface="+mn-ea"/>
                        <a:ea typeface="+mn-ea"/>
                      </a:endParaRPr>
                    </a:p>
                    <a:p>
                      <a:r>
                        <a:rPr lang="zh-CN" altLang="en-US" dirty="0" smtClean="0">
                          <a:latin typeface="+mn-ea"/>
                          <a:ea typeface="+mn-ea"/>
                        </a:rPr>
                        <a:t>控制</a:t>
                      </a:r>
                      <a:endParaRPr lang="en-US" altLang="zh-CN" dirty="0" smtClean="0">
                        <a:latin typeface="+mn-ea"/>
                        <a:ea typeface="+mn-ea"/>
                      </a:endParaRPr>
                    </a:p>
                    <a:p>
                      <a:r>
                        <a:rPr lang="zh-CN" altLang="en-US" dirty="0" smtClean="0">
                          <a:latin typeface="+mn-ea"/>
                          <a:ea typeface="+mn-ea"/>
                        </a:rPr>
                        <a:t>数据和指令</a:t>
                      </a:r>
                      <a:endParaRPr lang="en-US" altLang="zh-CN" dirty="0" smtClean="0">
                        <a:latin typeface="+mn-ea"/>
                        <a:ea typeface="+mn-ea"/>
                      </a:endParaRPr>
                    </a:p>
                    <a:p>
                      <a:r>
                        <a:rPr lang="zh-CN" altLang="en-US" dirty="0" smtClean="0">
                          <a:latin typeface="+mn-ea"/>
                          <a:ea typeface="+mn-ea"/>
                        </a:rPr>
                        <a:t>数字与逻辑运算</a:t>
                      </a:r>
                      <a:endParaRPr lang="en-US" altLang="zh-CN" dirty="0" smtClean="0">
                        <a:latin typeface="+mn-ea"/>
                        <a:ea typeface="+mn-ea"/>
                      </a:endParaRPr>
                    </a:p>
                    <a:p>
                      <a:r>
                        <a:rPr lang="zh-CN" altLang="en-US" dirty="0" smtClean="0">
                          <a:latin typeface="+mn-ea"/>
                          <a:ea typeface="+mn-ea"/>
                        </a:rPr>
                        <a:t>机器人</a:t>
                      </a: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1" descr="C:\Users\Administrator\Documents\Tencent Files\26294928\Image\C2C\7B659F6CA9C0AF057F5D3D4A0EC5C63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" t="-1" r="13740" b="84419"/>
          <a:stretch/>
        </p:blipFill>
        <p:spPr bwMode="auto">
          <a:xfrm>
            <a:off x="4211960" y="2564904"/>
            <a:ext cx="468052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C:\Users\Administrator\Documents\Tencent Files\26294928\Image\C2C\7B659F6CA9C0AF057F5D3D4A0EC5C63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" t="15698" r="24883" b="53742"/>
          <a:stretch/>
        </p:blipFill>
        <p:spPr bwMode="auto">
          <a:xfrm>
            <a:off x="4211960" y="4293096"/>
            <a:ext cx="4680520" cy="234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73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53132"/>
              </p:ext>
            </p:extLst>
          </p:nvPr>
        </p:nvGraphicFramePr>
        <p:xfrm>
          <a:off x="179512" y="278904"/>
          <a:ext cx="8640960" cy="6477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708111"/>
                <a:gridCol w="4772609"/>
              </a:tblGrid>
              <a:tr h="648072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CN" alt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我的想法</a:t>
                      </a:r>
                      <a:endParaRPr kumimoji="0" lang="zh-CN" altLang="en-US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选择模块</a:t>
                      </a:r>
                      <a:endParaRPr kumimoji="0" lang="zh-CN" altLang="en-US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CN" alt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代码举例</a:t>
                      </a:r>
                      <a:endParaRPr kumimoji="0" lang="zh-CN" altLang="en-US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26160">
                <a:tc>
                  <a:txBody>
                    <a:bodyPr/>
                    <a:lstStyle/>
                    <a:p>
                      <a:endParaRPr lang="en-US" altLang="zh-CN" sz="2000" dirty="0" smtClean="0">
                        <a:latin typeface="+mn-ea"/>
                        <a:ea typeface="+mn-ea"/>
                      </a:endParaRPr>
                    </a:p>
                    <a:p>
                      <a:endParaRPr lang="en-US" altLang="zh-CN" sz="2000" dirty="0" smtClean="0">
                        <a:latin typeface="+mn-ea"/>
                        <a:ea typeface="+mn-ea"/>
                      </a:endParaRPr>
                    </a:p>
                    <a:p>
                      <a:r>
                        <a:rPr lang="zh-CN" altLang="en-US" sz="2400" dirty="0" smtClean="0">
                          <a:latin typeface="+mn-ea"/>
                          <a:ea typeface="+mn-ea"/>
                        </a:rPr>
                        <a:t>接收到抽奖指令后，</a:t>
                      </a:r>
                      <a:r>
                        <a:rPr lang="en-US" altLang="zh-CN" sz="2400" dirty="0" smtClean="0">
                          <a:latin typeface="+mn-ea"/>
                          <a:ea typeface="+mn-ea"/>
                        </a:rPr>
                        <a:t>1-12</a:t>
                      </a:r>
                      <a:r>
                        <a:rPr lang="zh-CN" altLang="en-US" sz="2400" dirty="0" smtClean="0">
                          <a:latin typeface="+mn-ea"/>
                          <a:ea typeface="+mn-ea"/>
                        </a:rPr>
                        <a:t>号依次闪烁蓝光，随机闪烁若干圈，灯闪烁越变越慢</a:t>
                      </a:r>
                      <a:endParaRPr lang="en-US" altLang="zh-CN" sz="2400" dirty="0" smtClean="0">
                        <a:latin typeface="+mn-ea"/>
                        <a:ea typeface="+mn-ea"/>
                      </a:endParaRPr>
                    </a:p>
                    <a:p>
                      <a:endParaRPr lang="en-US" altLang="zh-CN" sz="2000" dirty="0" smtClean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 smtClean="0">
                        <a:latin typeface="+mn-ea"/>
                        <a:ea typeface="+mn-ea"/>
                      </a:endParaRPr>
                    </a:p>
                    <a:p>
                      <a:endParaRPr lang="en-US" altLang="zh-CN" dirty="0" smtClean="0">
                        <a:latin typeface="+mn-ea"/>
                        <a:ea typeface="+mn-ea"/>
                      </a:endParaRPr>
                    </a:p>
                    <a:p>
                      <a:endParaRPr lang="en-US" altLang="zh-CN" dirty="0" smtClean="0">
                        <a:latin typeface="+mn-ea"/>
                        <a:ea typeface="+mn-ea"/>
                      </a:endParaRPr>
                    </a:p>
                    <a:p>
                      <a:r>
                        <a:rPr lang="zh-CN" altLang="en-US" sz="2400" dirty="0" smtClean="0">
                          <a:latin typeface="+mn-ea"/>
                          <a:ea typeface="+mn-ea"/>
                        </a:rPr>
                        <a:t>数据</a:t>
                      </a:r>
                      <a:r>
                        <a:rPr lang="zh-CN" altLang="en-US" sz="2400" dirty="0" smtClean="0">
                          <a:latin typeface="+mn-ea"/>
                          <a:ea typeface="+mn-ea"/>
                        </a:rPr>
                        <a:t>和</a:t>
                      </a:r>
                      <a:r>
                        <a:rPr lang="zh-CN" altLang="en-US" sz="2400" dirty="0" smtClean="0">
                          <a:latin typeface="+mn-ea"/>
                          <a:ea typeface="+mn-ea"/>
                        </a:rPr>
                        <a:t>指令</a:t>
                      </a:r>
                      <a:endParaRPr lang="en-US" altLang="zh-CN" sz="2400" dirty="0" smtClean="0">
                        <a:latin typeface="+mn-ea"/>
                        <a:ea typeface="+mn-ea"/>
                      </a:endParaRPr>
                    </a:p>
                    <a:p>
                      <a:endParaRPr lang="en-US" altLang="zh-CN" sz="2400" dirty="0" smtClean="0">
                        <a:latin typeface="+mn-ea"/>
                        <a:ea typeface="+mn-ea"/>
                      </a:endParaRPr>
                    </a:p>
                    <a:p>
                      <a:r>
                        <a:rPr lang="zh-CN" altLang="en-US" sz="2400" dirty="0" smtClean="0">
                          <a:latin typeface="+mn-ea"/>
                          <a:ea typeface="+mn-ea"/>
                        </a:rPr>
                        <a:t>机器人</a:t>
                      </a:r>
                      <a:endParaRPr lang="zh-CN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1944216"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latin typeface="+mn-ea"/>
                          <a:ea typeface="+mn-ea"/>
                        </a:rPr>
                        <a:t>几号获奖，最后灯光就停留在几号灯上，并且播放不同的获奖声音</a:t>
                      </a:r>
                      <a:endParaRPr lang="zh-CN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 smtClean="0">
                        <a:latin typeface="+mn-ea"/>
                        <a:ea typeface="+mn-ea"/>
                      </a:endParaRPr>
                    </a:p>
                    <a:p>
                      <a:r>
                        <a:rPr lang="zh-CN" altLang="en-US" sz="2400" dirty="0" smtClean="0">
                          <a:latin typeface="+mn-ea"/>
                          <a:ea typeface="+mn-ea"/>
                        </a:rPr>
                        <a:t>控制</a:t>
                      </a:r>
                      <a:endParaRPr lang="en-US" altLang="zh-CN" sz="2400" dirty="0" smtClean="0">
                        <a:latin typeface="+mn-ea"/>
                        <a:ea typeface="+mn-ea"/>
                      </a:endParaRPr>
                    </a:p>
                    <a:p>
                      <a:r>
                        <a:rPr lang="zh-CN" altLang="en-US" sz="2400" dirty="0" smtClean="0">
                          <a:latin typeface="+mn-ea"/>
                          <a:ea typeface="+mn-ea"/>
                        </a:rPr>
                        <a:t>声音</a:t>
                      </a:r>
                      <a:endParaRPr lang="en-US" altLang="zh-CN" sz="2400" dirty="0" smtClean="0">
                        <a:latin typeface="+mn-ea"/>
                        <a:ea typeface="+mn-ea"/>
                      </a:endParaRPr>
                    </a:p>
                    <a:p>
                      <a:r>
                        <a:rPr lang="zh-CN" altLang="en-US" sz="2400" dirty="0" smtClean="0">
                          <a:latin typeface="+mn-ea"/>
                          <a:ea typeface="+mn-ea"/>
                        </a:rPr>
                        <a:t>数据和指令</a:t>
                      </a:r>
                      <a:endParaRPr lang="en-US" altLang="zh-CN" sz="2400" dirty="0" smtClean="0">
                        <a:latin typeface="+mn-ea"/>
                        <a:ea typeface="+mn-ea"/>
                      </a:endParaRPr>
                    </a:p>
                    <a:p>
                      <a:r>
                        <a:rPr lang="zh-CN" altLang="en-US" sz="2400" dirty="0" smtClean="0">
                          <a:latin typeface="+mn-ea"/>
                          <a:ea typeface="+mn-ea"/>
                        </a:rPr>
                        <a:t>机器人</a:t>
                      </a:r>
                      <a:endParaRPr lang="zh-CN" altLang="en-US" sz="2400" dirty="0" smtClean="0">
                        <a:latin typeface="+mn-ea"/>
                        <a:ea typeface="+mn-ea"/>
                      </a:endParaRP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7" name="Picture 1" descr="C:\Users\Administrator\Documents\Tencent Files\26294928\Image\C2C\7B659F6CA9C0AF057F5D3D4A0EC5C63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t="84535" r="28280" b="814"/>
          <a:stretch/>
        </p:blipFill>
        <p:spPr bwMode="auto">
          <a:xfrm>
            <a:off x="4174766" y="4797152"/>
            <a:ext cx="450239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C:\Users\Administrator\Documents\Tencent Files\26294928\Image\C2C\7B659F6CA9C0AF057F5D3D4A0EC5C63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t="46537" r="39613" b="16094"/>
          <a:stretch/>
        </p:blipFill>
        <p:spPr bwMode="auto">
          <a:xfrm>
            <a:off x="4174766" y="1156838"/>
            <a:ext cx="4536504" cy="335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9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294</TotalTime>
  <Words>323</Words>
  <Application>Microsoft Office PowerPoint</Application>
  <PresentationFormat>全屏显示(4:3)</PresentationFormat>
  <Paragraphs>66</Paragraphs>
  <Slides>11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流畅</vt:lpstr>
      <vt:lpstr>MBOT RANGER游侠版案例  声控抽奖机</vt:lpstr>
      <vt:lpstr>案例目标：</vt:lpstr>
      <vt:lpstr>案例目标：</vt:lpstr>
      <vt:lpstr>案例效果：</vt:lpstr>
      <vt:lpstr>准备素材：</vt:lpstr>
      <vt:lpstr>线路连接图：</vt:lpstr>
      <vt:lpstr>打开软件，连接主板 </vt:lpstr>
      <vt:lpstr>编程算法分析</vt:lpstr>
      <vt:lpstr>PowerPoint 演示文稿</vt:lpstr>
      <vt:lpstr>代码截图：</vt:lpstr>
      <vt:lpstr>代码截图：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MBOT RANGER游侠版案例 倒车距离提示报警器</dc:title>
  <dc:creator>USER</dc:creator>
  <cp:lastModifiedBy>USER</cp:lastModifiedBy>
  <cp:revision>34</cp:revision>
  <dcterms:created xsi:type="dcterms:W3CDTF">2016-05-23T12:27:11Z</dcterms:created>
  <dcterms:modified xsi:type="dcterms:W3CDTF">2016-05-25T14:23:55Z</dcterms:modified>
</cp:coreProperties>
</file>